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5" r:id="rId1"/>
  </p:sldMasterIdLst>
  <p:sldIdLst>
    <p:sldId id="256" r:id="rId2"/>
    <p:sldId id="270" r:id="rId3"/>
    <p:sldId id="257" r:id="rId4"/>
    <p:sldId id="258" r:id="rId5"/>
    <p:sldId id="264" r:id="rId6"/>
    <p:sldId id="288" r:id="rId7"/>
    <p:sldId id="259" r:id="rId8"/>
    <p:sldId id="260" r:id="rId9"/>
    <p:sldId id="261" r:id="rId10"/>
    <p:sldId id="262" r:id="rId11"/>
    <p:sldId id="268" r:id="rId12"/>
    <p:sldId id="263" r:id="rId13"/>
    <p:sldId id="265" r:id="rId14"/>
    <p:sldId id="266" r:id="rId15"/>
    <p:sldId id="272" r:id="rId16"/>
    <p:sldId id="273" r:id="rId17"/>
    <p:sldId id="274" r:id="rId18"/>
    <p:sldId id="275" r:id="rId19"/>
    <p:sldId id="276" r:id="rId20"/>
    <p:sldId id="277" r:id="rId21"/>
    <p:sldId id="287" r:id="rId22"/>
    <p:sldId id="278" r:id="rId23"/>
    <p:sldId id="279" r:id="rId24"/>
    <p:sldId id="280" r:id="rId25"/>
    <p:sldId id="286" r:id="rId26"/>
    <p:sldId id="281" r:id="rId27"/>
    <p:sldId id="282" r:id="rId28"/>
    <p:sldId id="283" r:id="rId29"/>
    <p:sldId id="284" r:id="rId30"/>
    <p:sldId id="285" r:id="rId31"/>
    <p:sldId id="269" r:id="rId32"/>
    <p:sldId id="27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46" autoAdjust="0"/>
    <p:restoredTop sz="94660"/>
  </p:normalViewPr>
  <p:slideViewPr>
    <p:cSldViewPr snapToGrid="0">
      <p:cViewPr varScale="1">
        <p:scale>
          <a:sx n="56" d="100"/>
          <a:sy n="56" d="100"/>
        </p:scale>
        <p:origin x="64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4"/>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5"/>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2"/>
            <a:ext cx="2910840" cy="365125"/>
          </a:xfrm>
        </p:spPr>
        <p:txBody>
          <a:bodyPr/>
          <a:lstStyle>
            <a:lvl1pPr algn="r">
              <a:defRPr/>
            </a:lvl1pPr>
          </a:lstStyle>
          <a:p>
            <a:fld id="{48A87A34-81AB-432B-8DAE-1953F412C126}" type="datetimeFigureOut">
              <a:rPr lang="en-US" smtClean="0"/>
              <a:pPr/>
              <a:t>22-Apr-21</a:t>
            </a:fld>
            <a:endParaRPr lang="en-US" dirty="0"/>
          </a:p>
        </p:txBody>
      </p:sp>
      <p:sp>
        <p:nvSpPr>
          <p:cNvPr id="6" name="Footer Placeholder 5"/>
          <p:cNvSpPr>
            <a:spLocks noGrp="1"/>
          </p:cNvSpPr>
          <p:nvPr>
            <p:ph type="ftr" sz="quarter" idx="11"/>
          </p:nvPr>
        </p:nvSpPr>
        <p:spPr>
          <a:xfrm>
            <a:off x="685801" y="379943"/>
            <a:ext cx="6991492" cy="365125"/>
          </a:xfrm>
        </p:spPr>
        <p:txBody>
          <a:bodyPr/>
          <a:lstStyle/>
          <a:p>
            <a:endParaRPr lang="en-US" dirty="0"/>
          </a:p>
        </p:txBody>
      </p:sp>
      <p:sp>
        <p:nvSpPr>
          <p:cNvPr id="7" name="Slide Number Placeholder 6"/>
          <p:cNvSpPr>
            <a:spLocks noGrp="1"/>
          </p:cNvSpPr>
          <p:nvPr>
            <p:ph type="sldNum" sz="quarter" idx="12"/>
          </p:nvPr>
        </p:nvSpPr>
        <p:spPr>
          <a:xfrm>
            <a:off x="10862453" y="381002"/>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6967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3"/>
            <a:ext cx="10146187"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7"/>
            <a:ext cx="10144655"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5"/>
            <a:ext cx="2910840" cy="365125"/>
          </a:xfrm>
        </p:spPr>
        <p:txBody>
          <a:bodyPr/>
          <a:lstStyle>
            <a:lvl1pPr algn="r">
              <a:defRPr/>
            </a:lvl1pPr>
          </a:lstStyle>
          <a:p>
            <a:fld id="{48A87A34-81AB-432B-8DAE-1953F412C126}" type="datetimeFigureOut">
              <a:rPr lang="en-US" smtClean="0"/>
              <a:pPr/>
              <a:t>22-Apr-21</a:t>
            </a:fld>
            <a:endParaRPr lang="en-US" dirty="0"/>
          </a:p>
        </p:txBody>
      </p:sp>
      <p:sp>
        <p:nvSpPr>
          <p:cNvPr id="6" name="Footer Placeholder 5"/>
          <p:cNvSpPr>
            <a:spLocks noGrp="1"/>
          </p:cNvSpPr>
          <p:nvPr>
            <p:ph type="ftr" sz="quarter" idx="11"/>
          </p:nvPr>
        </p:nvSpPr>
        <p:spPr>
          <a:xfrm>
            <a:off x="685801" y="378885"/>
            <a:ext cx="6991492" cy="365125"/>
          </a:xfrm>
        </p:spPr>
        <p:txBody>
          <a:bodyPr/>
          <a:lstStyle/>
          <a:p>
            <a:endParaRPr lang="en-US" dirty="0"/>
          </a:p>
        </p:txBody>
      </p:sp>
      <p:sp>
        <p:nvSpPr>
          <p:cNvPr id="7" name="Slide Number Placeholder 6"/>
          <p:cNvSpPr>
            <a:spLocks noGrp="1"/>
          </p:cNvSpPr>
          <p:nvPr>
            <p:ph type="sldNum" sz="quarter" idx="12"/>
          </p:nvPr>
        </p:nvSpPr>
        <p:spPr>
          <a:xfrm>
            <a:off x="10862453" y="381002"/>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881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48A87A34-81AB-432B-8DAE-1953F412C126}" type="datetimeFigureOut">
              <a:rPr lang="en-US" smtClean="0"/>
              <a:pPr/>
              <a:t>22-Apr-21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8A87A34-81AB-432B-8DAE-1953F412C126}" type="datetimeFigureOut">
              <a:rPr lang="en-US" smtClean="0"/>
              <a:pPr/>
              <a:t>22-Apr-21</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D22F896-40B5-4ADD-8801-0D06FADFA095}" type="slidenum">
              <a:rPr lang="en-US" smtClean="0"/>
              <a:pPr/>
              <a:t>‹#›</a:t>
            </a:fld>
            <a:endParaRPr lang="en-US" dirty="0"/>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737" y="2630222"/>
            <a:ext cx="3980867" cy="2357290"/>
          </a:xfrm>
          <a:prstGeom prst="rect">
            <a:avLst/>
          </a:prstGeom>
          <a:effectLst>
            <a:glow>
              <a:schemeClr val="accent3">
                <a:alpha val="21000"/>
              </a:schemeClr>
            </a:glow>
            <a:outerShdw blurRad="152400" dist="317500" dir="5400000" sx="90000" sy="-19000" rotWithShape="0">
              <a:prstClr val="black">
                <a:alpha val="15000"/>
              </a:prstClr>
            </a:outerShdw>
            <a:reflection blurRad="6350" endPos="85000" dist="101600" dir="5400000" sy="-100000" algn="bl" rotWithShape="0"/>
            <a:softEdge rad="0"/>
          </a:effectLst>
        </p:spPr>
      </p:pic>
      <p:sp>
        <p:nvSpPr>
          <p:cNvPr id="10" name="TextBox 9"/>
          <p:cNvSpPr txBox="1"/>
          <p:nvPr/>
        </p:nvSpPr>
        <p:spPr>
          <a:xfrm>
            <a:off x="1920240" y="798897"/>
            <a:ext cx="8686799" cy="1415772"/>
          </a:xfrm>
          <a:prstGeom prst="rect">
            <a:avLst/>
          </a:prstGeom>
          <a:noFill/>
        </p:spPr>
        <p:txBody>
          <a:bodyPr wrap="square" rtlCol="0">
            <a:spAutoFit/>
          </a:bodyPr>
          <a:lstStyle/>
          <a:p>
            <a:pPr algn="ctr"/>
            <a:r>
              <a:rPr lang="en-US" sz="3200" b="1" dirty="0">
                <a:solidFill>
                  <a:schemeClr val="tx2"/>
                </a:solidFill>
                <a:latin typeface="Consolas" pitchFamily="49" charset="0"/>
              </a:rPr>
              <a:t>Xenesis: Library Management System</a:t>
            </a:r>
            <a:endParaRPr lang="en-IN" sz="3200" dirty="0">
              <a:solidFill>
                <a:schemeClr val="tx2"/>
              </a:solidFill>
              <a:latin typeface="Consolas" pitchFamily="49" charset="0"/>
            </a:endParaRPr>
          </a:p>
          <a:p>
            <a:pPr algn="ctr"/>
            <a:r>
              <a:rPr lang="en-US" dirty="0"/>
              <a:t>					</a:t>
            </a:r>
            <a:endParaRPr lang="en-IN" dirty="0"/>
          </a:p>
          <a:p>
            <a:pPr algn="ctr"/>
            <a:r>
              <a:rPr lang="en-US" dirty="0"/>
              <a:t> </a:t>
            </a:r>
            <a:endParaRPr lang="en-IN" dirty="0"/>
          </a:p>
          <a:p>
            <a:pPr algn="ctr"/>
            <a:endParaRPr lang="en-IN" dirty="0"/>
          </a:p>
        </p:txBody>
      </p:sp>
    </p:spTree>
    <p:extLst>
      <p:ext uri="{BB962C8B-B14F-4D97-AF65-F5344CB8AC3E}">
        <p14:creationId xmlns:p14="http://schemas.microsoft.com/office/powerpoint/2010/main" val="3490622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80">
                                          <p:stCondLst>
                                            <p:cond delay="0"/>
                                          </p:stCondLst>
                                        </p:cTn>
                                        <p:tgtEl>
                                          <p:spTgt spid="10">
                                            <p:txEl>
                                              <p:pRg st="1" end="1"/>
                                            </p:txEl>
                                          </p:spTgt>
                                        </p:tgtEl>
                                      </p:cBhvr>
                                    </p:animEffect>
                                    <p:anim calcmode="lin" valueType="num">
                                      <p:cBhvr>
                                        <p:cTn id="24"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xEl>
                                              <p:pRg st="1" end="1"/>
                                            </p:txEl>
                                          </p:spTgt>
                                        </p:tgtEl>
                                      </p:cBhvr>
                                      <p:to x="100000" y="60000"/>
                                    </p:animScale>
                                    <p:animScale>
                                      <p:cBhvr>
                                        <p:cTn id="30" dur="166" decel="50000">
                                          <p:stCondLst>
                                            <p:cond delay="676"/>
                                          </p:stCondLst>
                                        </p:cTn>
                                        <p:tgtEl>
                                          <p:spTgt spid="10">
                                            <p:txEl>
                                              <p:pRg st="1" end="1"/>
                                            </p:txEl>
                                          </p:spTgt>
                                        </p:tgtEl>
                                      </p:cBhvr>
                                      <p:to x="100000" y="100000"/>
                                    </p:animScale>
                                    <p:animScale>
                                      <p:cBhvr>
                                        <p:cTn id="31" dur="26">
                                          <p:stCondLst>
                                            <p:cond delay="1312"/>
                                          </p:stCondLst>
                                        </p:cTn>
                                        <p:tgtEl>
                                          <p:spTgt spid="10">
                                            <p:txEl>
                                              <p:pRg st="1" end="1"/>
                                            </p:txEl>
                                          </p:spTgt>
                                        </p:tgtEl>
                                      </p:cBhvr>
                                      <p:to x="100000" y="80000"/>
                                    </p:animScale>
                                    <p:animScale>
                                      <p:cBhvr>
                                        <p:cTn id="32" dur="166" decel="50000">
                                          <p:stCondLst>
                                            <p:cond delay="1338"/>
                                          </p:stCondLst>
                                        </p:cTn>
                                        <p:tgtEl>
                                          <p:spTgt spid="10">
                                            <p:txEl>
                                              <p:pRg st="1" end="1"/>
                                            </p:txEl>
                                          </p:spTgt>
                                        </p:tgtEl>
                                      </p:cBhvr>
                                      <p:to x="100000" y="100000"/>
                                    </p:animScale>
                                    <p:animScale>
                                      <p:cBhvr>
                                        <p:cTn id="33" dur="26">
                                          <p:stCondLst>
                                            <p:cond delay="1642"/>
                                          </p:stCondLst>
                                        </p:cTn>
                                        <p:tgtEl>
                                          <p:spTgt spid="10">
                                            <p:txEl>
                                              <p:pRg st="1" end="1"/>
                                            </p:txEl>
                                          </p:spTgt>
                                        </p:tgtEl>
                                      </p:cBhvr>
                                      <p:to x="100000" y="90000"/>
                                    </p:animScale>
                                    <p:animScale>
                                      <p:cBhvr>
                                        <p:cTn id="34" dur="166" decel="50000">
                                          <p:stCondLst>
                                            <p:cond delay="1668"/>
                                          </p:stCondLst>
                                        </p:cTn>
                                        <p:tgtEl>
                                          <p:spTgt spid="10">
                                            <p:txEl>
                                              <p:pRg st="1" end="1"/>
                                            </p:txEl>
                                          </p:spTgt>
                                        </p:tgtEl>
                                      </p:cBhvr>
                                      <p:to x="100000" y="100000"/>
                                    </p:animScale>
                                    <p:animScale>
                                      <p:cBhvr>
                                        <p:cTn id="35" dur="26">
                                          <p:stCondLst>
                                            <p:cond delay="1808"/>
                                          </p:stCondLst>
                                        </p:cTn>
                                        <p:tgtEl>
                                          <p:spTgt spid="10">
                                            <p:txEl>
                                              <p:pRg st="1" end="1"/>
                                            </p:txEl>
                                          </p:spTgt>
                                        </p:tgtEl>
                                      </p:cBhvr>
                                      <p:to x="100000" y="95000"/>
                                    </p:animScale>
                                    <p:animScale>
                                      <p:cBhvr>
                                        <p:cTn id="36" dur="166" decel="50000">
                                          <p:stCondLst>
                                            <p:cond delay="1834"/>
                                          </p:stCondLst>
                                        </p:cTn>
                                        <p:tgtEl>
                                          <p:spTgt spid="10">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2000"/>
                                        <p:tgtEl>
                                          <p:spTgt spid="4"/>
                                        </p:tgtEl>
                                      </p:cBhvr>
                                    </p:animEffect>
                                    <p:anim calcmode="lin" valueType="num">
                                      <p:cBhvr>
                                        <p:cTn id="42" dur="2000" fill="hold"/>
                                        <p:tgtEl>
                                          <p:spTgt spid="4"/>
                                        </p:tgtEl>
                                        <p:attrNameLst>
                                          <p:attrName>ppt_w</p:attrName>
                                        </p:attrNameLst>
                                      </p:cBhvr>
                                      <p:tavLst>
                                        <p:tav tm="0" fmla="#ppt_w*sin(2.5*pi*$)">
                                          <p:val>
                                            <p:fltVal val="0"/>
                                          </p:val>
                                        </p:tav>
                                        <p:tav tm="100000">
                                          <p:val>
                                            <p:fltVal val="1"/>
                                          </p:val>
                                        </p:tav>
                                      </p:tavLst>
                                    </p:anim>
                                    <p:anim calcmode="lin" valueType="num">
                                      <p:cBhvr>
                                        <p:cTn id="43"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577" y="5148063"/>
            <a:ext cx="10146187" cy="2511835"/>
          </a:xfrm>
        </p:spPr>
        <p:txBody>
          <a:bodyPr/>
          <a:lstStyle/>
          <a:p>
            <a:endParaRPr lang="en-IN"/>
          </a:p>
        </p:txBody>
      </p:sp>
      <p:sp>
        <p:nvSpPr>
          <p:cNvPr id="3" name="Text Placeholder 2"/>
          <p:cNvSpPr>
            <a:spLocks noGrp="1"/>
          </p:cNvSpPr>
          <p:nvPr>
            <p:ph type="body" sz="half" idx="2"/>
          </p:nvPr>
        </p:nvSpPr>
        <p:spPr>
          <a:xfrm>
            <a:off x="1014842" y="654520"/>
            <a:ext cx="10144655" cy="5207267"/>
          </a:xfrm>
        </p:spPr>
        <p:txBody>
          <a:bodyPr>
            <a:normAutofit/>
          </a:bodyPr>
          <a:lstStyle/>
          <a:p>
            <a:pPr marL="285750" indent="-285750">
              <a:buFont typeface="Arial" panose="020B0604020202020204" pitchFamily="34" charset="0"/>
              <a:buChar char="•"/>
            </a:pPr>
            <a:r>
              <a:rPr lang="en-US" sz="2000" dirty="0"/>
              <a:t>The high level functional requirement for the Xenesis: Library Management System ( XLMS ) for SVVV is represented in the Use Case diagram shown above. </a:t>
            </a:r>
            <a:endParaRPr lang="en-IN"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Following are the identified functional requirements of the XLMS System</a:t>
            </a:r>
            <a:endParaRPr lang="en-IN"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 role based access to the system (Student and Administrator)</a:t>
            </a:r>
            <a:endParaRPr lang="en-IN" sz="2000" dirty="0"/>
          </a:p>
          <a:p>
            <a:pPr marL="742950" lvl="1" indent="-285750">
              <a:buFont typeface="Wingdings" panose="05000000000000000000" pitchFamily="2" charset="2"/>
              <a:buChar char="Ø"/>
            </a:pPr>
            <a:endParaRPr lang="en-US" sz="2000" dirty="0"/>
          </a:p>
          <a:p>
            <a:pPr marL="742950" lvl="1" indent="-285750">
              <a:buFont typeface="Wingdings" panose="05000000000000000000" pitchFamily="2" charset="2"/>
              <a:buChar char="Ø"/>
            </a:pPr>
            <a:r>
              <a:rPr lang="en-US" sz="2000" dirty="0"/>
              <a:t>Librarian / Administrator – To Login and maintain Xenesis: Library details. To approve Xenesis: Library requests, discontinuation requests, get various analytical reports and add new contents in software and in physical. </a:t>
            </a:r>
            <a:endParaRPr lang="en-IN" sz="2000" dirty="0"/>
          </a:p>
          <a:p>
            <a:pPr marL="742950" lvl="1" indent="-285750">
              <a:buFont typeface="Wingdings" panose="05000000000000000000" pitchFamily="2" charset="2"/>
              <a:buChar char="Ø"/>
            </a:pPr>
            <a:r>
              <a:rPr lang="en-US" sz="2000" dirty="0"/>
              <a:t>Registered Student – To Login and get knowledge about all books status in library and manage E-lib card for book issuing.</a:t>
            </a:r>
            <a:endParaRPr lang="en-IN" sz="2000" dirty="0"/>
          </a:p>
          <a:p>
            <a:endParaRPr lang="en-IN" sz="2000" dirty="0"/>
          </a:p>
        </p:txBody>
      </p:sp>
    </p:spTree>
    <p:extLst>
      <p:ext uri="{BB962C8B-B14F-4D97-AF65-F5344CB8AC3E}">
        <p14:creationId xmlns:p14="http://schemas.microsoft.com/office/powerpoint/2010/main" val="33508498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arn(inVertical)">
                                      <p:cBhvr>
                                        <p:cTn id="20" dur="500"/>
                                        <p:tgtEl>
                                          <p:spTgt spid="3">
                                            <p:txEl>
                                              <p:pRg st="6" end="6"/>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arn(inVertical)">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Rectangle 2"/>
          <p:cNvSpPr/>
          <p:nvPr/>
        </p:nvSpPr>
        <p:spPr>
          <a:xfrm>
            <a:off x="693022" y="2829828"/>
            <a:ext cx="10972799" cy="1754326"/>
          </a:xfrm>
          <a:prstGeom prst="rect">
            <a:avLst/>
          </a:prstGeom>
        </p:spPr>
        <p:txBody>
          <a:bodyPr wrap="square">
            <a:spAutoFit/>
          </a:bodyPr>
          <a:lstStyle/>
          <a:p>
            <a:pPr algn="just">
              <a:lnSpc>
                <a:spcPct val="150000"/>
              </a:lnSpc>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diagram above explains the main conceptual elements in the Library Management System. The Xenesis Library Management System ( XLMS )  component interacts with the Students, books management system and Administrator. These systems receives requests from librarian and students . Librarian will maintain library details through the administrator  which in turn will be accessed by the students</a:t>
            </a:r>
            <a:endParaRPr lang="en-IN" sz="16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079935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96729" y="331055"/>
            <a:ext cx="9448800" cy="1077806"/>
          </a:xfrm>
        </p:spPr>
        <p:txBody>
          <a:bodyPr>
            <a:normAutofit/>
          </a:bodyPr>
          <a:lstStyle/>
          <a:p>
            <a:pPr algn="ctr"/>
            <a:r>
              <a:rPr lang="en-IN" sz="4800" b="1" u="sng" dirty="0">
                <a:solidFill>
                  <a:schemeClr val="accent2"/>
                </a:solidFill>
              </a:rPr>
              <a:t>Objective</a:t>
            </a:r>
          </a:p>
        </p:txBody>
      </p:sp>
      <p:sp>
        <p:nvSpPr>
          <p:cNvPr id="6" name="Subtitle 5"/>
          <p:cNvSpPr>
            <a:spLocks noGrp="1"/>
          </p:cNvSpPr>
          <p:nvPr>
            <p:ph type="subTitle" idx="1"/>
          </p:nvPr>
        </p:nvSpPr>
        <p:spPr>
          <a:xfrm>
            <a:off x="1496729" y="2207712"/>
            <a:ext cx="9448800" cy="3192109"/>
          </a:xfrm>
        </p:spPr>
        <p:txBody>
          <a:bodyPr>
            <a:normAutofit fontScale="92500" lnSpcReduction="10000"/>
          </a:bodyPr>
          <a:lstStyle/>
          <a:p>
            <a:r>
              <a:rPr lang="en-US" dirty="0"/>
              <a:t>The purpose of the project is to maintain the details of books and library members of different branches. The main purpose of this project is to maintain a easy circulation system between students and the libraries, to issue books using single library card, also to develop a software to which helps issuing and deposit a book through student login and update the book database from administrator login with some administrator feature comes with our Xenesis library management </a:t>
            </a:r>
            <a:r>
              <a:rPr lang="en-US" b="1" dirty="0"/>
              <a:t>system(XLMS</a:t>
            </a:r>
            <a:r>
              <a:rPr lang="en-US" dirty="0"/>
              <a:t>) and to maintain details about the user (fine, address, phone number).Moreover, the user can check all these features from their home.</a:t>
            </a:r>
            <a:endParaRPr lang="en-IN" dirty="0"/>
          </a:p>
          <a:p>
            <a:endParaRPr lang="en-IN" dirty="0"/>
          </a:p>
        </p:txBody>
      </p:sp>
      <p:sp>
        <p:nvSpPr>
          <p:cNvPr id="5" name="TextBox 4"/>
          <p:cNvSpPr txBox="1"/>
          <p:nvPr/>
        </p:nvSpPr>
        <p:spPr>
          <a:xfrm>
            <a:off x="1905803" y="361909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2363884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821" y="0"/>
            <a:ext cx="9302015" cy="1293028"/>
          </a:xfrm>
        </p:spPr>
        <p:txBody>
          <a:bodyPr/>
          <a:lstStyle/>
          <a:p>
            <a:pPr algn="ctr"/>
            <a:r>
              <a:rPr lang="en-IN" sz="4800" b="1" u="sng" dirty="0">
                <a:solidFill>
                  <a:schemeClr val="accent2"/>
                </a:solidFill>
              </a:rPr>
              <a:t>scope</a:t>
            </a:r>
          </a:p>
        </p:txBody>
      </p:sp>
      <p:sp>
        <p:nvSpPr>
          <p:cNvPr id="3" name="Content Placeholder 2"/>
          <p:cNvSpPr>
            <a:spLocks noGrp="1"/>
          </p:cNvSpPr>
          <p:nvPr>
            <p:ph idx="1"/>
          </p:nvPr>
        </p:nvSpPr>
        <p:spPr>
          <a:xfrm>
            <a:off x="849431" y="837399"/>
            <a:ext cx="10820400" cy="4605689"/>
          </a:xfrm>
        </p:spPr>
        <p:txBody>
          <a:bodyPr>
            <a:noAutofit/>
          </a:bodyPr>
          <a:lstStyle/>
          <a:p>
            <a:pPr marL="0" indent="0">
              <a:buNone/>
            </a:pPr>
            <a:endParaRPr lang="en-IN" sz="1800" b="1" dirty="0"/>
          </a:p>
          <a:p>
            <a:r>
              <a:rPr lang="en-US" sz="1800" dirty="0"/>
              <a:t>This document describes the scope of the requirements for the Library Management System ( LMS ) for</a:t>
            </a:r>
            <a:r>
              <a:rPr lang="en-AU" sz="1800" b="1" dirty="0"/>
              <a:t> SVVV</a:t>
            </a:r>
            <a:r>
              <a:rPr lang="en-US" sz="1800" dirty="0"/>
              <a:t>. The document details all the high level requirements with intent to validate </a:t>
            </a:r>
            <a:r>
              <a:rPr lang="en-AU" sz="1800" b="1" dirty="0"/>
              <a:t>SVVV </a:t>
            </a:r>
            <a:r>
              <a:rPr lang="en-US" sz="1800" dirty="0"/>
              <a:t>requirements. This document should be used by the student to design the Library Management project. In addition to this, the document also describes the broad scope of the project. The scope of the project involves the integration of a subset of all the components of current IT environment. The Library Management  System ( LMS ) should interface with the Librarians and students. </a:t>
            </a:r>
            <a:endParaRPr lang="en-IN" sz="1800" dirty="0"/>
          </a:p>
          <a:p>
            <a:r>
              <a:rPr lang="en-US" sz="1800" dirty="0"/>
              <a:t>The system must maintain central data for effective library management, Student login, student signup, administrator login, administrator signup. The system should process the online student’s request for book issuing, Xenesis: Library will also contain the book availability data, book returning date. The database will also contain the reference book of each subjects. The administrator privileges will contain the access to all the student’s data and would be able to manage all the student record like payments, renewing E-lib card and also generate various reports about the books. There is also the need to have an interface for students where they can view all the details about their E-lib id and also see the book availability anywhere. The system must maintain all details about Library allocation transaction of penalty of the student. The scope of the project also involves the development of the interfaces with the existing one which is totally manual working type to the semi/automated library management system, which will contain all the student record about their book issuing, availability of books, E-lib card which can be used for one book issuing detail, book returning details. Account system that validates the student and librarians/administrator helps in easy communication between operator the system and  thus ease of management in Library. </a:t>
            </a:r>
            <a:endParaRPr lang="en-IN" sz="1800" dirty="0"/>
          </a:p>
          <a:p>
            <a:r>
              <a:rPr lang="en-US" sz="1800" dirty="0"/>
              <a:t> </a:t>
            </a:r>
            <a:endParaRPr lang="en-IN" sz="1800" dirty="0"/>
          </a:p>
          <a:p>
            <a:endParaRPr lang="en-IN" sz="1800" dirty="0"/>
          </a:p>
        </p:txBody>
      </p:sp>
    </p:spTree>
    <p:extLst>
      <p:ext uri="{BB962C8B-B14F-4D97-AF65-F5344CB8AC3E}">
        <p14:creationId xmlns:p14="http://schemas.microsoft.com/office/powerpoint/2010/main" val="33103366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0805" y="504491"/>
            <a:ext cx="8610600" cy="1293028"/>
          </a:xfrm>
        </p:spPr>
        <p:txBody>
          <a:bodyPr>
            <a:normAutofit/>
          </a:bodyPr>
          <a:lstStyle/>
          <a:p>
            <a:r>
              <a:rPr lang="en-IN" b="1" u="sng" dirty="0">
                <a:solidFill>
                  <a:schemeClr val="accent2"/>
                </a:solidFill>
              </a:rPr>
              <a:t>Flow chart of our program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714325" y="1797519"/>
            <a:ext cx="7517331" cy="4859890"/>
          </a:xfrm>
          <a:prstGeom prst="rect">
            <a:avLst/>
          </a:prstGeom>
          <a:noFill/>
          <a:ln>
            <a:noFill/>
          </a:ln>
          <a:effectLst>
            <a:softEdge rad="228600"/>
          </a:effectLst>
        </p:spPr>
      </p:pic>
    </p:spTree>
    <p:extLst>
      <p:ext uri="{BB962C8B-B14F-4D97-AF65-F5344CB8AC3E}">
        <p14:creationId xmlns:p14="http://schemas.microsoft.com/office/powerpoint/2010/main" val="205143854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
                                        </p:tgtEl>
                                        <p:attrNameLst>
                                          <p:attrName>ppt_x</p:attrName>
                                          <p:attrName>ppt_y</p:attrName>
                                        </p:attrNameLst>
                                      </p:cBhvr>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5"/>
                                        </p:tgtEl>
                                      </p:cBhvr>
                                    </p:animEffect>
                                    <p:animScale>
                                      <p:cBhvr>
                                        <p:cTn id="1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471" y="437802"/>
            <a:ext cx="8610600" cy="1293028"/>
          </a:xfrm>
        </p:spPr>
        <p:txBody>
          <a:bodyPr>
            <a:normAutofit/>
          </a:bodyPr>
          <a:lstStyle/>
          <a:p>
            <a:pPr algn="ctr"/>
            <a:r>
              <a:rPr lang="en-IN" sz="4800" b="1" u="sng" dirty="0">
                <a:solidFill>
                  <a:schemeClr val="accent2"/>
                </a:solidFill>
              </a:rPr>
              <a:t>Home page</a:t>
            </a:r>
          </a:p>
        </p:txBody>
      </p:sp>
      <p:pic>
        <p:nvPicPr>
          <p:cNvPr id="3" name="Picture 2"/>
          <p:cNvPicPr/>
          <p:nvPr/>
        </p:nvPicPr>
        <p:blipFill>
          <a:blip r:embed="rId2"/>
          <a:stretch>
            <a:fillRect/>
          </a:stretch>
        </p:blipFill>
        <p:spPr>
          <a:xfrm>
            <a:off x="673768" y="1730831"/>
            <a:ext cx="6585285" cy="4557674"/>
          </a:xfrm>
          <a:prstGeom prst="rect">
            <a:avLst/>
          </a:prstGeom>
        </p:spPr>
      </p:pic>
      <p:sp>
        <p:nvSpPr>
          <p:cNvPr id="4" name="TextBox 3"/>
          <p:cNvSpPr txBox="1"/>
          <p:nvPr/>
        </p:nvSpPr>
        <p:spPr>
          <a:xfrm>
            <a:off x="7860633" y="2630905"/>
            <a:ext cx="3457357" cy="2308324"/>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home page of our </a:t>
            </a:r>
          </a:p>
          <a:p>
            <a:r>
              <a:rPr lang="en-IN" dirty="0"/>
              <a:t>     project.</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By clicking on signup button the</a:t>
            </a:r>
          </a:p>
          <a:p>
            <a:r>
              <a:rPr lang="en-IN" dirty="0"/>
              <a:t>     user can make his/her account.</a:t>
            </a:r>
          </a:p>
          <a:p>
            <a:endParaRPr lang="en-IN" dirty="0"/>
          </a:p>
          <a:p>
            <a:pPr marL="285750" indent="-285750">
              <a:buFont typeface="Wingdings" panose="05000000000000000000" pitchFamily="2" charset="2"/>
              <a:buChar char="§"/>
            </a:pPr>
            <a:r>
              <a:rPr lang="en-IN" dirty="0"/>
              <a:t>The members can do a direct </a:t>
            </a:r>
          </a:p>
          <a:p>
            <a:r>
              <a:rPr lang="en-IN" dirty="0"/>
              <a:t>     login.</a:t>
            </a:r>
          </a:p>
        </p:txBody>
      </p:sp>
    </p:spTree>
    <p:extLst>
      <p:ext uri="{BB962C8B-B14F-4D97-AF65-F5344CB8AC3E}">
        <p14:creationId xmlns:p14="http://schemas.microsoft.com/office/powerpoint/2010/main" val="40704498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443" y="584759"/>
            <a:ext cx="8610600" cy="1293028"/>
          </a:xfrm>
        </p:spPr>
        <p:txBody>
          <a:bodyPr>
            <a:normAutofit/>
          </a:bodyPr>
          <a:lstStyle/>
          <a:p>
            <a:pPr algn="ctr"/>
            <a:r>
              <a:rPr lang="en-IN" sz="4800" b="1" u="sng" dirty="0">
                <a:solidFill>
                  <a:schemeClr val="accent2"/>
                </a:solidFill>
              </a:rPr>
              <a:t>Signup page</a:t>
            </a:r>
          </a:p>
        </p:txBody>
      </p:sp>
      <p:pic>
        <p:nvPicPr>
          <p:cNvPr id="3" name="Picture 2"/>
          <p:cNvPicPr/>
          <p:nvPr/>
        </p:nvPicPr>
        <p:blipFill>
          <a:blip r:embed="rId2"/>
          <a:stretch>
            <a:fillRect/>
          </a:stretch>
        </p:blipFill>
        <p:spPr>
          <a:xfrm>
            <a:off x="789216" y="1877788"/>
            <a:ext cx="6221185" cy="4170086"/>
          </a:xfrm>
          <a:prstGeom prst="rect">
            <a:avLst/>
          </a:prstGeom>
        </p:spPr>
      </p:pic>
      <p:sp>
        <p:nvSpPr>
          <p:cNvPr id="4" name="TextBox 3"/>
          <p:cNvSpPr txBox="1"/>
          <p:nvPr/>
        </p:nvSpPr>
        <p:spPr>
          <a:xfrm>
            <a:off x="7354957" y="2505940"/>
            <a:ext cx="3676904" cy="2031325"/>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signup page where new</a:t>
            </a:r>
          </a:p>
          <a:p>
            <a:r>
              <a:rPr lang="en-IN" dirty="0"/>
              <a:t>     members can enter their details</a:t>
            </a:r>
          </a:p>
          <a:p>
            <a:r>
              <a:rPr lang="en-IN" dirty="0"/>
              <a:t>     and become a member of XLMS.</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The details will be saved to our</a:t>
            </a:r>
          </a:p>
          <a:p>
            <a:r>
              <a:rPr lang="en-IN" dirty="0"/>
              <a:t>     database and can be accessed by </a:t>
            </a:r>
          </a:p>
          <a:p>
            <a:r>
              <a:rPr lang="en-IN" dirty="0"/>
              <a:t>     the Administrator. </a:t>
            </a:r>
          </a:p>
        </p:txBody>
      </p:sp>
    </p:spTree>
    <p:extLst>
      <p:ext uri="{BB962C8B-B14F-4D97-AF65-F5344CB8AC3E}">
        <p14:creationId xmlns:p14="http://schemas.microsoft.com/office/powerpoint/2010/main" val="1398585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515" y="437801"/>
            <a:ext cx="8610600" cy="1293028"/>
          </a:xfrm>
        </p:spPr>
        <p:txBody>
          <a:bodyPr>
            <a:normAutofit/>
          </a:bodyPr>
          <a:lstStyle/>
          <a:p>
            <a:pPr algn="ctr"/>
            <a:r>
              <a:rPr lang="en-IN" sz="4800" b="1" u="sng" dirty="0">
                <a:solidFill>
                  <a:schemeClr val="accent2"/>
                </a:solidFill>
              </a:rPr>
              <a:t>Login page</a:t>
            </a:r>
          </a:p>
        </p:txBody>
      </p:sp>
      <p:pic>
        <p:nvPicPr>
          <p:cNvPr id="3" name="Picture 2"/>
          <p:cNvPicPr/>
          <p:nvPr/>
        </p:nvPicPr>
        <p:blipFill>
          <a:blip r:embed="rId2"/>
          <a:stretch>
            <a:fillRect/>
          </a:stretch>
        </p:blipFill>
        <p:spPr>
          <a:xfrm>
            <a:off x="707714" y="2027281"/>
            <a:ext cx="6520023" cy="4166786"/>
          </a:xfrm>
          <a:prstGeom prst="rect">
            <a:avLst/>
          </a:prstGeom>
        </p:spPr>
      </p:pic>
      <p:sp>
        <p:nvSpPr>
          <p:cNvPr id="4" name="TextBox 3"/>
          <p:cNvSpPr txBox="1"/>
          <p:nvPr/>
        </p:nvSpPr>
        <p:spPr>
          <a:xfrm>
            <a:off x="7350075" y="2402514"/>
            <a:ext cx="4085349" cy="3416320"/>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login page where registered</a:t>
            </a:r>
          </a:p>
          <a:p>
            <a:r>
              <a:rPr lang="en-IN" dirty="0"/>
              <a:t>     user can access their privileges.</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There are 2 fields to login </a:t>
            </a:r>
          </a:p>
          <a:p>
            <a:pPr marL="285750" indent="-285750">
              <a:buFont typeface="Wingdings" panose="05000000000000000000" pitchFamily="2" charset="2"/>
              <a:buChar char="§"/>
            </a:pPr>
            <a:r>
              <a:rPr lang="en-IN" dirty="0"/>
              <a:t>Admin login  </a:t>
            </a:r>
          </a:p>
          <a:p>
            <a:pPr marL="285750" indent="-285750">
              <a:buFont typeface="Wingdings" panose="05000000000000000000" pitchFamily="2" charset="2"/>
              <a:buChar char="§"/>
            </a:pPr>
            <a:r>
              <a:rPr lang="en-IN" dirty="0"/>
              <a:t>Student login</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By logging in the user can enjoy their </a:t>
            </a:r>
          </a:p>
          <a:p>
            <a:r>
              <a:rPr lang="en-IN" dirty="0"/>
              <a:t>     privileges.</a:t>
            </a:r>
            <a:br>
              <a:rPr lang="en-IN" dirty="0"/>
            </a:b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13504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5" y="601087"/>
            <a:ext cx="8610600" cy="1293028"/>
          </a:xfrm>
        </p:spPr>
        <p:txBody>
          <a:bodyPr>
            <a:normAutofit/>
          </a:bodyPr>
          <a:lstStyle/>
          <a:p>
            <a:pPr algn="ctr"/>
            <a:r>
              <a:rPr lang="en-IN" sz="4800" b="1" u="sng" dirty="0">
                <a:solidFill>
                  <a:schemeClr val="accent2"/>
                </a:solidFill>
              </a:rPr>
              <a:t>Subject selection page</a:t>
            </a:r>
          </a:p>
        </p:txBody>
      </p:sp>
      <p:pic>
        <p:nvPicPr>
          <p:cNvPr id="3" name="Picture 2"/>
          <p:cNvPicPr/>
          <p:nvPr/>
        </p:nvPicPr>
        <p:blipFill>
          <a:blip r:embed="rId2"/>
          <a:stretch>
            <a:fillRect/>
          </a:stretch>
        </p:blipFill>
        <p:spPr>
          <a:xfrm>
            <a:off x="433138" y="2446421"/>
            <a:ext cx="4403495" cy="2770128"/>
          </a:xfrm>
          <a:prstGeom prst="rect">
            <a:avLst/>
          </a:prstGeom>
        </p:spPr>
      </p:pic>
      <p:pic>
        <p:nvPicPr>
          <p:cNvPr id="4" name="Picture 3"/>
          <p:cNvPicPr/>
          <p:nvPr/>
        </p:nvPicPr>
        <p:blipFill>
          <a:blip r:embed="rId3"/>
          <a:stretch>
            <a:fillRect/>
          </a:stretch>
        </p:blipFill>
        <p:spPr>
          <a:xfrm>
            <a:off x="6485595" y="2446421"/>
            <a:ext cx="4647627" cy="2770128"/>
          </a:xfrm>
          <a:prstGeom prst="rect">
            <a:avLst/>
          </a:prstGeom>
        </p:spPr>
      </p:pic>
      <p:sp>
        <p:nvSpPr>
          <p:cNvPr id="5" name="Right Arrow 4"/>
          <p:cNvSpPr/>
          <p:nvPr/>
        </p:nvSpPr>
        <p:spPr>
          <a:xfrm>
            <a:off x="5045464" y="3565338"/>
            <a:ext cx="1183171"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404149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29" y="682731"/>
            <a:ext cx="8610600" cy="1293028"/>
          </a:xfrm>
        </p:spPr>
        <p:txBody>
          <a:bodyPr>
            <a:normAutofit/>
          </a:bodyPr>
          <a:lstStyle/>
          <a:p>
            <a:pPr algn="ctr"/>
            <a:r>
              <a:rPr lang="en-IN" sz="4800" b="1" u="sng" dirty="0">
                <a:solidFill>
                  <a:schemeClr val="accent2"/>
                </a:solidFill>
              </a:rPr>
              <a:t>Book issuing system</a:t>
            </a:r>
          </a:p>
        </p:txBody>
      </p:sp>
      <p:pic>
        <p:nvPicPr>
          <p:cNvPr id="3" name="Picture 2"/>
          <p:cNvPicPr/>
          <p:nvPr/>
        </p:nvPicPr>
        <p:blipFill>
          <a:blip r:embed="rId2"/>
          <a:stretch>
            <a:fillRect/>
          </a:stretch>
        </p:blipFill>
        <p:spPr>
          <a:xfrm>
            <a:off x="702129" y="2481945"/>
            <a:ext cx="5943600" cy="3722913"/>
          </a:xfrm>
          <a:prstGeom prst="rect">
            <a:avLst/>
          </a:prstGeom>
        </p:spPr>
      </p:pic>
      <p:sp>
        <p:nvSpPr>
          <p:cNvPr id="4" name="TextBox 3"/>
          <p:cNvSpPr txBox="1"/>
          <p:nvPr/>
        </p:nvSpPr>
        <p:spPr>
          <a:xfrm>
            <a:off x="7290440" y="3881734"/>
            <a:ext cx="3621504" cy="923330"/>
          </a:xfrm>
          <a:prstGeom prst="rect">
            <a:avLst/>
          </a:prstGeom>
          <a:noFill/>
        </p:spPr>
        <p:txBody>
          <a:bodyPr wrap="none" rtlCol="0">
            <a:spAutoFit/>
          </a:bodyPr>
          <a:lstStyle/>
          <a:p>
            <a:pPr marL="285750" indent="-285750">
              <a:buFont typeface="Wingdings" panose="05000000000000000000" pitchFamily="2" charset="2"/>
              <a:buChar char="§"/>
            </a:pPr>
            <a:r>
              <a:rPr lang="en-IN" dirty="0"/>
              <a:t>This is our book issuing and book</a:t>
            </a:r>
          </a:p>
          <a:p>
            <a:r>
              <a:rPr lang="en-IN" dirty="0"/>
              <a:t>     availability page.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3783711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704" y="217703"/>
            <a:ext cx="8610600" cy="1293028"/>
          </a:xfrm>
        </p:spPr>
        <p:txBody>
          <a:bodyPr>
            <a:normAutofit/>
          </a:bodyPr>
          <a:lstStyle/>
          <a:p>
            <a:pPr algn="ctr"/>
            <a:r>
              <a:rPr lang="en-IN" sz="4400" b="1" u="sng" dirty="0">
                <a:solidFill>
                  <a:schemeClr val="accent2"/>
                </a:solidFill>
                <a:latin typeface="Consolas" pitchFamily="49" charset="0"/>
              </a:rPr>
              <a:t>Acknowledgement</a:t>
            </a:r>
          </a:p>
        </p:txBody>
      </p:sp>
      <p:sp>
        <p:nvSpPr>
          <p:cNvPr id="3" name="Content Placeholder 2"/>
          <p:cNvSpPr>
            <a:spLocks noGrp="1"/>
          </p:cNvSpPr>
          <p:nvPr>
            <p:ph idx="1"/>
          </p:nvPr>
        </p:nvSpPr>
        <p:spPr>
          <a:xfrm>
            <a:off x="2142309" y="1294646"/>
            <a:ext cx="9000307" cy="5563354"/>
          </a:xfrm>
        </p:spPr>
        <p:txBody>
          <a:bodyPr>
            <a:noAutofit/>
          </a:bodyPr>
          <a:lstStyle/>
          <a:p>
            <a:pPr marL="0" indent="0" fontAlgn="base">
              <a:buNone/>
            </a:pPr>
            <a:endParaRPr lang="en-US" sz="1600" b="1" i="1" dirty="0">
              <a:latin typeface="Arial Black" panose="020B0A04020102020204" pitchFamily="34" charset="0"/>
            </a:endParaRPr>
          </a:p>
          <a:p>
            <a:pPr marL="0" indent="0" fontAlgn="base">
              <a:buNone/>
            </a:pPr>
            <a:r>
              <a:rPr lang="en-US" sz="1800" b="1" dirty="0">
                <a:latin typeface="Consolas" pitchFamily="49" charset="0"/>
              </a:rPr>
              <a:t> </a:t>
            </a:r>
          </a:p>
          <a:p>
            <a:pPr marL="0" indent="0" fontAlgn="base">
              <a:buNone/>
            </a:pPr>
            <a:r>
              <a:rPr lang="en-US" sz="1800" b="1" dirty="0">
                <a:latin typeface="Arial Narrow" pitchFamily="34" charset="0"/>
              </a:rPr>
              <a:t>We are thankful to our college “ Shri </a:t>
            </a:r>
            <a:r>
              <a:rPr lang="en-US" sz="1800" b="1" dirty="0" err="1">
                <a:latin typeface="Arial Narrow" pitchFamily="34" charset="0"/>
              </a:rPr>
              <a:t>Vaishnav</a:t>
            </a:r>
            <a:r>
              <a:rPr lang="en-US" sz="1800" b="1" dirty="0">
                <a:latin typeface="Arial Narrow" pitchFamily="34" charset="0"/>
              </a:rPr>
              <a:t> </a:t>
            </a:r>
            <a:r>
              <a:rPr lang="en-US" sz="1800" b="1" dirty="0" err="1">
                <a:latin typeface="Arial Narrow" pitchFamily="34" charset="0"/>
              </a:rPr>
              <a:t>Vidhyapeeth</a:t>
            </a:r>
            <a:r>
              <a:rPr lang="en-US" sz="1800" b="1" dirty="0">
                <a:latin typeface="Arial Narrow" pitchFamily="34" charset="0"/>
              </a:rPr>
              <a:t> </a:t>
            </a:r>
            <a:r>
              <a:rPr lang="en-US" sz="1800" b="1" dirty="0" err="1">
                <a:latin typeface="Arial Narrow" pitchFamily="34" charset="0"/>
              </a:rPr>
              <a:t>Vishwavidyalaya</a:t>
            </a:r>
            <a:r>
              <a:rPr lang="en-US" sz="1800" b="1" dirty="0">
                <a:latin typeface="Arial Narrow" pitchFamily="34" charset="0"/>
              </a:rPr>
              <a:t>” and  our instructor Mr./ “ </a:t>
            </a:r>
            <a:r>
              <a:rPr lang="en-US" sz="1800" b="1" dirty="0" err="1">
                <a:latin typeface="Arial Narrow" pitchFamily="34" charset="0"/>
              </a:rPr>
              <a:t>Gurpreet</a:t>
            </a:r>
            <a:r>
              <a:rPr lang="en-US" sz="1800" b="1" dirty="0">
                <a:latin typeface="Arial Narrow" pitchFamily="34" charset="0"/>
              </a:rPr>
              <a:t> Singh” for providing us an opportunity to make a software  project and giving us all support and guidance which made us complete the project duly, and the knowledge we inherited by our classes with IBM and in making of this project.</a:t>
            </a:r>
          </a:p>
          <a:p>
            <a:pPr marL="0" indent="0" fontAlgn="base">
              <a:buNone/>
            </a:pPr>
            <a:r>
              <a:rPr lang="en-US" sz="1800" b="1" dirty="0">
                <a:latin typeface="Arial Narrow" pitchFamily="34" charset="0"/>
              </a:rPr>
              <a:t> </a:t>
            </a:r>
          </a:p>
          <a:p>
            <a:pPr marL="0" indent="0" fontAlgn="base">
              <a:buNone/>
            </a:pPr>
            <a:r>
              <a:rPr lang="en-US" sz="1800" b="1" dirty="0">
                <a:latin typeface="Arial Narrow" pitchFamily="34" charset="0"/>
              </a:rPr>
              <a:t>I am thankful to and fortunate enough to get constant encouragement, support and guidance from all Teaching staffs of [CS and IT ] which helped us in successfully completing our project work. Also, I would like to extend our sincere esteems to all staff in laboratory for their timely support. </a:t>
            </a:r>
          </a:p>
          <a:p>
            <a:pPr marL="0" indent="0" fontAlgn="base">
              <a:buNone/>
            </a:pPr>
            <a:endParaRPr lang="en-US" sz="1800" b="1" dirty="0">
              <a:latin typeface="Arial Narrow" pitchFamily="34" charset="0"/>
            </a:endParaRPr>
          </a:p>
          <a:p>
            <a:pPr marL="0" indent="0" fontAlgn="base">
              <a:buNone/>
            </a:pPr>
            <a:r>
              <a:rPr lang="en-US" sz="1800" b="1" dirty="0">
                <a:latin typeface="Arial Narrow" pitchFamily="34" charset="0"/>
              </a:rPr>
              <a:t>And last but not the least we would like to thank our Parents, class mates, and to all who contributed to this project.</a:t>
            </a:r>
          </a:p>
          <a:p>
            <a:pPr marL="0" indent="0" fontAlgn="base">
              <a:buNone/>
            </a:pPr>
            <a:r>
              <a:rPr lang="en-IN" sz="1800" b="1" dirty="0">
                <a:latin typeface="Arial Narrow" pitchFamily="34" charset="0"/>
              </a:rPr>
              <a:t>Sincerely,</a:t>
            </a:r>
          </a:p>
          <a:p>
            <a:pPr marL="0" indent="0" fontAlgn="base">
              <a:buNone/>
            </a:pPr>
            <a:r>
              <a:rPr lang="en-IN" sz="1800" b="1" dirty="0">
                <a:latin typeface="Arial Narrow" pitchFamily="34" charset="0"/>
              </a:rPr>
              <a:t>Team </a:t>
            </a:r>
            <a:r>
              <a:rPr lang="en-IN" sz="1800" b="1" dirty="0" err="1">
                <a:latin typeface="Arial Narrow" pitchFamily="34" charset="0"/>
              </a:rPr>
              <a:t>Xenesis</a:t>
            </a:r>
            <a:endParaRPr lang="en-US" sz="1800" b="1" dirty="0">
              <a:latin typeface="Arial Narrow" pitchFamily="34" charset="0"/>
            </a:endParaRPr>
          </a:p>
        </p:txBody>
      </p:sp>
    </p:spTree>
    <p:extLst>
      <p:ext uri="{BB962C8B-B14F-4D97-AF65-F5344CB8AC3E}">
        <p14:creationId xmlns:p14="http://schemas.microsoft.com/office/powerpoint/2010/main" val="28411690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515" y="421473"/>
            <a:ext cx="8610600" cy="1293028"/>
          </a:xfrm>
        </p:spPr>
        <p:txBody>
          <a:bodyPr>
            <a:normAutofit/>
          </a:bodyPr>
          <a:lstStyle/>
          <a:p>
            <a:pPr algn="ctr"/>
            <a:r>
              <a:rPr lang="en-IN" sz="4800" b="1" u="sng" dirty="0" err="1">
                <a:solidFill>
                  <a:schemeClr val="accent2"/>
                </a:solidFill>
              </a:rPr>
              <a:t>Qr</a:t>
            </a:r>
            <a:r>
              <a:rPr lang="en-IN" sz="4800" b="1" u="sng" dirty="0">
                <a:solidFill>
                  <a:schemeClr val="accent2"/>
                </a:solidFill>
              </a:rPr>
              <a:t> code</a:t>
            </a:r>
          </a:p>
        </p:txBody>
      </p:sp>
      <p:pic>
        <p:nvPicPr>
          <p:cNvPr id="3" name="Picture 2"/>
          <p:cNvPicPr/>
          <p:nvPr/>
        </p:nvPicPr>
        <p:blipFill>
          <a:blip r:embed="rId2"/>
          <a:stretch>
            <a:fillRect/>
          </a:stretch>
        </p:blipFill>
        <p:spPr>
          <a:xfrm>
            <a:off x="432495" y="1932454"/>
            <a:ext cx="6400800" cy="3820885"/>
          </a:xfrm>
          <a:prstGeom prst="rect">
            <a:avLst/>
          </a:prstGeom>
        </p:spPr>
      </p:pic>
      <p:sp>
        <p:nvSpPr>
          <p:cNvPr id="4" name="TextBox 3"/>
          <p:cNvSpPr txBox="1"/>
          <p:nvPr/>
        </p:nvSpPr>
        <p:spPr>
          <a:xfrm>
            <a:off x="6946566" y="2951125"/>
            <a:ext cx="4475905" cy="1477328"/>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QR code scanner which will be</a:t>
            </a:r>
          </a:p>
          <a:p>
            <a:r>
              <a:rPr lang="en-IN" dirty="0"/>
              <a:t>     used to scan Book Id and thus will provide</a:t>
            </a:r>
          </a:p>
          <a:p>
            <a:r>
              <a:rPr lang="en-IN" dirty="0"/>
              <a:t>     fast working.</a:t>
            </a:r>
          </a:p>
          <a:p>
            <a:pPr marL="285750" indent="-285750">
              <a:buFont typeface="Wingdings" panose="05000000000000000000" pitchFamily="2" charset="2"/>
              <a:buChar char="§"/>
            </a:pPr>
            <a:r>
              <a:rPr lang="en-IN" dirty="0"/>
              <a:t>The scanned data will be saved in the </a:t>
            </a:r>
          </a:p>
          <a:p>
            <a:r>
              <a:rPr lang="en-IN" dirty="0"/>
              <a:t>     database.</a:t>
            </a:r>
          </a:p>
        </p:txBody>
      </p:sp>
    </p:spTree>
    <p:extLst>
      <p:ext uri="{BB962C8B-B14F-4D97-AF65-F5344CB8AC3E}">
        <p14:creationId xmlns:p14="http://schemas.microsoft.com/office/powerpoint/2010/main" val="3536679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247" y="446321"/>
            <a:ext cx="8610600" cy="1293028"/>
          </a:xfrm>
        </p:spPr>
        <p:txBody>
          <a:bodyPr>
            <a:normAutofit/>
          </a:bodyPr>
          <a:lstStyle/>
          <a:p>
            <a:r>
              <a:rPr lang="en-IN" sz="4800" b="1" u="sng" dirty="0">
                <a:solidFill>
                  <a:schemeClr val="accent2"/>
                </a:solidFill>
              </a:rPr>
              <a:t>AUTOCONFIRMATION MAIL</a:t>
            </a:r>
          </a:p>
        </p:txBody>
      </p:sp>
      <p:pic>
        <p:nvPicPr>
          <p:cNvPr id="3" name="Picture 2"/>
          <p:cNvPicPr/>
          <p:nvPr/>
        </p:nvPicPr>
        <p:blipFill>
          <a:blip r:embed="rId2"/>
          <a:stretch>
            <a:fillRect/>
          </a:stretch>
        </p:blipFill>
        <p:spPr>
          <a:xfrm>
            <a:off x="200797" y="1995779"/>
            <a:ext cx="5913755" cy="3840389"/>
          </a:xfrm>
          <a:prstGeom prst="rect">
            <a:avLst/>
          </a:prstGeom>
        </p:spPr>
      </p:pic>
      <p:pic>
        <p:nvPicPr>
          <p:cNvPr id="5" name="Picture 4"/>
          <p:cNvPicPr/>
          <p:nvPr/>
        </p:nvPicPr>
        <p:blipFill>
          <a:blip r:embed="rId3"/>
          <a:stretch>
            <a:fillRect/>
          </a:stretch>
        </p:blipFill>
        <p:spPr>
          <a:xfrm>
            <a:off x="6283547" y="1995779"/>
            <a:ext cx="5731511" cy="3800543"/>
          </a:xfrm>
          <a:prstGeom prst="rect">
            <a:avLst/>
          </a:prstGeom>
        </p:spPr>
      </p:pic>
    </p:spTree>
    <p:extLst>
      <p:ext uri="{BB962C8B-B14F-4D97-AF65-F5344CB8AC3E}">
        <p14:creationId xmlns:p14="http://schemas.microsoft.com/office/powerpoint/2010/main" val="8899792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3" y="486787"/>
            <a:ext cx="8610600" cy="1293028"/>
          </a:xfrm>
        </p:spPr>
        <p:txBody>
          <a:bodyPr>
            <a:normAutofit/>
          </a:bodyPr>
          <a:lstStyle/>
          <a:p>
            <a:pPr algn="ctr"/>
            <a:r>
              <a:rPr lang="en-IN" sz="4800" b="1" u="sng" dirty="0">
                <a:solidFill>
                  <a:schemeClr val="accent2"/>
                </a:solidFill>
              </a:rPr>
              <a:t>Administrator page</a:t>
            </a:r>
          </a:p>
        </p:txBody>
      </p:sp>
      <p:pic>
        <p:nvPicPr>
          <p:cNvPr id="3" name="Picture 2"/>
          <p:cNvPicPr/>
          <p:nvPr/>
        </p:nvPicPr>
        <p:blipFill>
          <a:blip r:embed="rId2"/>
          <a:stretch>
            <a:fillRect/>
          </a:stretch>
        </p:blipFill>
        <p:spPr>
          <a:xfrm>
            <a:off x="610746" y="2098653"/>
            <a:ext cx="6319444" cy="3981307"/>
          </a:xfrm>
          <a:prstGeom prst="rect">
            <a:avLst/>
          </a:prstGeom>
        </p:spPr>
      </p:pic>
      <p:sp>
        <p:nvSpPr>
          <p:cNvPr id="4" name="TextBox 3"/>
          <p:cNvSpPr txBox="1"/>
          <p:nvPr/>
        </p:nvSpPr>
        <p:spPr>
          <a:xfrm>
            <a:off x="7521935" y="2177382"/>
            <a:ext cx="3902222" cy="2585323"/>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administrator page where</a:t>
            </a:r>
          </a:p>
          <a:p>
            <a:r>
              <a:rPr lang="en-IN" dirty="0"/>
              <a:t>     the software has been given various</a:t>
            </a:r>
          </a:p>
          <a:p>
            <a:r>
              <a:rPr lang="en-IN" dirty="0"/>
              <a:t>     privileges.</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Where he can view , edit, student </a:t>
            </a:r>
          </a:p>
          <a:p>
            <a:r>
              <a:rPr lang="en-IN" dirty="0"/>
              <a:t>     record.</a:t>
            </a:r>
          </a:p>
          <a:p>
            <a:endParaRPr lang="en-IN" dirty="0"/>
          </a:p>
          <a:p>
            <a:pPr marL="285750" indent="-285750">
              <a:buFont typeface="Wingdings" panose="05000000000000000000" pitchFamily="2" charset="2"/>
              <a:buChar char="§"/>
            </a:pPr>
            <a:r>
              <a:rPr lang="en-IN" dirty="0"/>
              <a:t>The book record also can b edited .</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7405187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115" y="584759"/>
            <a:ext cx="8610600" cy="1293028"/>
          </a:xfrm>
        </p:spPr>
        <p:txBody>
          <a:bodyPr>
            <a:normAutofit/>
          </a:bodyPr>
          <a:lstStyle/>
          <a:p>
            <a:pPr algn="ctr"/>
            <a:r>
              <a:rPr lang="en-IN" b="1" u="sng" dirty="0">
                <a:solidFill>
                  <a:schemeClr val="accent2"/>
                </a:solidFill>
              </a:rPr>
              <a:t>Student’s database and book database</a:t>
            </a:r>
          </a:p>
        </p:txBody>
      </p:sp>
      <p:pic>
        <p:nvPicPr>
          <p:cNvPr id="3" name="Picture 2"/>
          <p:cNvPicPr/>
          <p:nvPr/>
        </p:nvPicPr>
        <p:blipFill>
          <a:blip r:embed="rId2"/>
          <a:stretch>
            <a:fillRect/>
          </a:stretch>
        </p:blipFill>
        <p:spPr>
          <a:xfrm>
            <a:off x="836841" y="2426837"/>
            <a:ext cx="4322988" cy="2488065"/>
          </a:xfrm>
          <a:prstGeom prst="rect">
            <a:avLst/>
          </a:prstGeom>
        </p:spPr>
      </p:pic>
      <p:pic>
        <p:nvPicPr>
          <p:cNvPr id="4" name="Picture 3"/>
          <p:cNvPicPr/>
          <p:nvPr/>
        </p:nvPicPr>
        <p:blipFill>
          <a:blip r:embed="rId3"/>
          <a:stretch>
            <a:fillRect/>
          </a:stretch>
        </p:blipFill>
        <p:spPr>
          <a:xfrm>
            <a:off x="6988629" y="2459492"/>
            <a:ext cx="4376056" cy="2455408"/>
          </a:xfrm>
          <a:prstGeom prst="rect">
            <a:avLst/>
          </a:prstGeom>
        </p:spPr>
      </p:pic>
      <p:sp>
        <p:nvSpPr>
          <p:cNvPr id="5" name="Right Arrow 4"/>
          <p:cNvSpPr/>
          <p:nvPr/>
        </p:nvSpPr>
        <p:spPr>
          <a:xfrm>
            <a:off x="5453744" y="3412671"/>
            <a:ext cx="1240971"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166400" y="5326957"/>
            <a:ext cx="9091078" cy="646331"/>
          </a:xfrm>
          <a:prstGeom prst="rect">
            <a:avLst/>
          </a:prstGeom>
          <a:noFill/>
        </p:spPr>
        <p:txBody>
          <a:bodyPr wrap="none" rtlCol="0">
            <a:spAutoFit/>
          </a:bodyPr>
          <a:lstStyle/>
          <a:p>
            <a:pPr marL="285750" indent="-285750">
              <a:buFont typeface="Wingdings" panose="05000000000000000000" pitchFamily="2" charset="2"/>
              <a:buChar char="§"/>
            </a:pPr>
            <a:r>
              <a:rPr lang="en-IN" dirty="0"/>
              <a:t>This is the tables which will be displayed on our system which will be directly fetch from the</a:t>
            </a:r>
          </a:p>
          <a:p>
            <a:r>
              <a:rPr lang="en-IN" dirty="0"/>
              <a:t>     database.</a:t>
            </a:r>
          </a:p>
        </p:txBody>
      </p:sp>
    </p:spTree>
    <p:extLst>
      <p:ext uri="{BB962C8B-B14F-4D97-AF65-F5344CB8AC3E}">
        <p14:creationId xmlns:p14="http://schemas.microsoft.com/office/powerpoint/2010/main" val="13819430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585" y="695997"/>
            <a:ext cx="8610600" cy="1293028"/>
          </a:xfrm>
        </p:spPr>
        <p:txBody>
          <a:bodyPr>
            <a:noAutofit/>
          </a:bodyPr>
          <a:lstStyle/>
          <a:p>
            <a:pPr algn="ctr"/>
            <a:r>
              <a:rPr lang="en-IN" sz="4800" b="1" u="sng" dirty="0">
                <a:solidFill>
                  <a:schemeClr val="accent2"/>
                </a:solidFill>
                <a:effectLst>
                  <a:outerShdw blurRad="38100" dist="38100" dir="2700000" algn="tl">
                    <a:srgbClr val="000000">
                      <a:alpha val="43137"/>
                    </a:srgbClr>
                  </a:outerShdw>
                </a:effectLst>
              </a:rPr>
              <a:t>Add book and deposit book</a:t>
            </a:r>
          </a:p>
        </p:txBody>
      </p:sp>
      <p:pic>
        <p:nvPicPr>
          <p:cNvPr id="4" name="Picture 3"/>
          <p:cNvPicPr/>
          <p:nvPr/>
        </p:nvPicPr>
        <p:blipFill>
          <a:blip r:embed="rId2"/>
          <a:stretch>
            <a:fillRect/>
          </a:stretch>
        </p:blipFill>
        <p:spPr>
          <a:xfrm>
            <a:off x="6487886" y="2057401"/>
            <a:ext cx="4762500" cy="2700338"/>
          </a:xfrm>
          <a:prstGeom prst="rect">
            <a:avLst/>
          </a:prstGeom>
        </p:spPr>
      </p:pic>
      <p:pic>
        <p:nvPicPr>
          <p:cNvPr id="5" name="Picture 4"/>
          <p:cNvPicPr/>
          <p:nvPr/>
        </p:nvPicPr>
        <p:blipFill>
          <a:blip r:embed="rId3"/>
          <a:stretch>
            <a:fillRect/>
          </a:stretch>
        </p:blipFill>
        <p:spPr>
          <a:xfrm>
            <a:off x="1045030" y="2125777"/>
            <a:ext cx="4490359" cy="2563586"/>
          </a:xfrm>
          <a:prstGeom prst="rect">
            <a:avLst/>
          </a:prstGeom>
        </p:spPr>
      </p:pic>
      <p:sp>
        <p:nvSpPr>
          <p:cNvPr id="6" name="TextBox 5"/>
          <p:cNvSpPr txBox="1"/>
          <p:nvPr/>
        </p:nvSpPr>
        <p:spPr>
          <a:xfrm>
            <a:off x="1590262" y="5351230"/>
            <a:ext cx="4904356" cy="646331"/>
          </a:xfrm>
          <a:prstGeom prst="rect">
            <a:avLst/>
          </a:prstGeom>
          <a:noFill/>
        </p:spPr>
        <p:txBody>
          <a:bodyPr wrap="none" rtlCol="0">
            <a:spAutoFit/>
          </a:bodyPr>
          <a:lstStyle/>
          <a:p>
            <a:pPr marL="285750" indent="-285750">
              <a:buFont typeface="Wingdings" panose="05000000000000000000" pitchFamily="2" charset="2"/>
              <a:buChar char="q"/>
            </a:pPr>
            <a:r>
              <a:rPr lang="en-IN" dirty="0"/>
              <a:t>This is our book search and book deposit page.</a:t>
            </a:r>
          </a:p>
          <a:p>
            <a:r>
              <a:rPr lang="en-IN" dirty="0"/>
              <a:t> </a:t>
            </a:r>
          </a:p>
        </p:txBody>
      </p:sp>
    </p:spTree>
    <p:extLst>
      <p:ext uri="{BB962C8B-B14F-4D97-AF65-F5344CB8AC3E}">
        <p14:creationId xmlns:p14="http://schemas.microsoft.com/office/powerpoint/2010/main" val="4251305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492" y="517883"/>
            <a:ext cx="8610600" cy="1293028"/>
          </a:xfrm>
        </p:spPr>
        <p:txBody>
          <a:bodyPr>
            <a:normAutofit/>
          </a:bodyPr>
          <a:lstStyle/>
          <a:p>
            <a:pPr algn="ctr"/>
            <a:r>
              <a:rPr lang="en-IN" sz="4800" b="1" u="sng" dirty="0">
                <a:solidFill>
                  <a:schemeClr val="accent2"/>
                </a:solidFill>
              </a:rPr>
              <a:t>Project database</a:t>
            </a:r>
          </a:p>
        </p:txBody>
      </p:sp>
      <p:pic>
        <p:nvPicPr>
          <p:cNvPr id="3" name="Picture 2"/>
          <p:cNvPicPr/>
          <p:nvPr/>
        </p:nvPicPr>
        <p:blipFill>
          <a:blip r:embed="rId2"/>
          <a:stretch>
            <a:fillRect/>
          </a:stretch>
        </p:blipFill>
        <p:spPr>
          <a:xfrm>
            <a:off x="678861" y="1892118"/>
            <a:ext cx="6894443" cy="4381045"/>
          </a:xfrm>
          <a:prstGeom prst="rect">
            <a:avLst/>
          </a:prstGeom>
        </p:spPr>
      </p:pic>
      <p:sp>
        <p:nvSpPr>
          <p:cNvPr id="5" name="TextBox 4"/>
          <p:cNvSpPr txBox="1"/>
          <p:nvPr/>
        </p:nvSpPr>
        <p:spPr>
          <a:xfrm>
            <a:off x="7904154" y="3023086"/>
            <a:ext cx="3983047" cy="1477328"/>
          </a:xfrm>
          <a:prstGeom prst="rect">
            <a:avLst/>
          </a:prstGeom>
          <a:noFill/>
        </p:spPr>
        <p:txBody>
          <a:bodyPr wrap="square" rtlCol="0">
            <a:spAutoFit/>
          </a:bodyPr>
          <a:lstStyle/>
          <a:p>
            <a:pPr marL="285750" indent="-285750">
              <a:buFont typeface="Wingdings" panose="05000000000000000000" pitchFamily="2" charset="2"/>
              <a:buChar char="§"/>
            </a:pPr>
            <a:r>
              <a:rPr lang="en-IN" dirty="0"/>
              <a:t>The project’s database is On </a:t>
            </a:r>
          </a:p>
          <a:p>
            <a:r>
              <a:rPr lang="en-IN" dirty="0"/>
              <a:t>     My </a:t>
            </a:r>
            <a:r>
              <a:rPr lang="en-IN" dirty="0" err="1"/>
              <a:t>sql</a:t>
            </a:r>
            <a:r>
              <a:rPr lang="en-IN" dirty="0"/>
              <a:t> and on </a:t>
            </a:r>
            <a:r>
              <a:rPr lang="en-IN" dirty="0" err="1"/>
              <a:t>php</a:t>
            </a:r>
            <a:r>
              <a:rPr lang="en-IN" dirty="0"/>
              <a:t> my admin.</a:t>
            </a:r>
          </a:p>
          <a:p>
            <a:pPr marL="285750" indent="-285750">
              <a:buFont typeface="Arial" panose="020B0604020202020204" pitchFamily="34" charset="0"/>
              <a:buChar char="•"/>
            </a:pPr>
            <a:endParaRPr lang="en-IN" dirty="0"/>
          </a:p>
          <a:p>
            <a:pPr marL="285750" indent="-285750">
              <a:buFont typeface="Wingdings" panose="05000000000000000000" pitchFamily="2" charset="2"/>
              <a:buChar char="§"/>
            </a:pPr>
            <a:r>
              <a:rPr lang="en-IN" dirty="0"/>
              <a:t>The database has been setup on WAMP server.</a:t>
            </a:r>
          </a:p>
        </p:txBody>
      </p:sp>
    </p:spTree>
    <p:extLst>
      <p:ext uri="{BB962C8B-B14F-4D97-AF65-F5344CB8AC3E}">
        <p14:creationId xmlns:p14="http://schemas.microsoft.com/office/powerpoint/2010/main" val="14072683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6860" y="589445"/>
            <a:ext cx="8610600" cy="1293028"/>
          </a:xfrm>
        </p:spPr>
        <p:txBody>
          <a:bodyPr>
            <a:normAutofit/>
          </a:bodyPr>
          <a:lstStyle/>
          <a:p>
            <a:pPr algn="ctr"/>
            <a:r>
              <a:rPr lang="en-IN" sz="4800" b="1" u="sng" dirty="0">
                <a:solidFill>
                  <a:schemeClr val="accent2"/>
                </a:solidFill>
              </a:rPr>
              <a:t>Xenesis web 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509" y="1882475"/>
            <a:ext cx="5911359" cy="3570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59" y="1882473"/>
            <a:ext cx="5664843" cy="3601940"/>
          </a:xfrm>
          <a:prstGeom prst="rect">
            <a:avLst/>
          </a:prstGeom>
        </p:spPr>
      </p:pic>
      <p:sp>
        <p:nvSpPr>
          <p:cNvPr id="5" name="TextBox 4"/>
          <p:cNvSpPr txBox="1"/>
          <p:nvPr/>
        </p:nvSpPr>
        <p:spPr>
          <a:xfrm>
            <a:off x="1447138" y="6074799"/>
            <a:ext cx="9072035" cy="646331"/>
          </a:xfrm>
          <a:prstGeom prst="rect">
            <a:avLst/>
          </a:prstGeom>
          <a:noFill/>
        </p:spPr>
        <p:txBody>
          <a:bodyPr wrap="none" rtlCol="0">
            <a:spAutoFit/>
          </a:bodyPr>
          <a:lstStyle/>
          <a:p>
            <a:r>
              <a:rPr lang="en-IN" dirty="0"/>
              <a:t>This our Xenesis library website in which student can access the library details online from any</a:t>
            </a:r>
          </a:p>
          <a:p>
            <a:r>
              <a:rPr lang="en-IN" dirty="0"/>
              <a:t>Where.</a:t>
            </a:r>
          </a:p>
        </p:txBody>
      </p:sp>
    </p:spTree>
    <p:extLst>
      <p:ext uri="{BB962C8B-B14F-4D97-AF65-F5344CB8AC3E}">
        <p14:creationId xmlns:p14="http://schemas.microsoft.com/office/powerpoint/2010/main" val="4184395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021" y="462223"/>
            <a:ext cx="8610600" cy="1293028"/>
          </a:xfrm>
        </p:spPr>
        <p:txBody>
          <a:bodyPr>
            <a:normAutofit/>
          </a:bodyPr>
          <a:lstStyle/>
          <a:p>
            <a:pPr algn="ctr"/>
            <a:r>
              <a:rPr lang="en-IN" sz="4800" b="1" u="sng" dirty="0">
                <a:solidFill>
                  <a:schemeClr val="accent2"/>
                </a:solidFill>
              </a:rPr>
              <a:t>Website signup 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021" y="2057403"/>
            <a:ext cx="8285259" cy="4460681"/>
          </a:xfrm>
          <a:prstGeom prst="rect">
            <a:avLst/>
          </a:prstGeom>
        </p:spPr>
      </p:pic>
    </p:spTree>
    <p:extLst>
      <p:ext uri="{BB962C8B-B14F-4D97-AF65-F5344CB8AC3E}">
        <p14:creationId xmlns:p14="http://schemas.microsoft.com/office/powerpoint/2010/main" val="883094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939" y="724616"/>
            <a:ext cx="8610600" cy="1293028"/>
          </a:xfrm>
        </p:spPr>
        <p:txBody>
          <a:bodyPr>
            <a:normAutofit/>
          </a:bodyPr>
          <a:lstStyle/>
          <a:p>
            <a:r>
              <a:rPr lang="en-IN" sz="4800" b="1" u="sng" dirty="0">
                <a:solidFill>
                  <a:schemeClr val="accent2"/>
                </a:solidFill>
              </a:rPr>
              <a:t>Online e-lib card detail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48" y="2695493"/>
            <a:ext cx="5042104" cy="3330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7" y="2695495"/>
            <a:ext cx="5072931" cy="3330337"/>
          </a:xfrm>
          <a:prstGeom prst="rect">
            <a:avLst/>
          </a:prstGeom>
        </p:spPr>
      </p:pic>
      <p:sp>
        <p:nvSpPr>
          <p:cNvPr id="6" name="Right Arrow 5"/>
          <p:cNvSpPr/>
          <p:nvPr/>
        </p:nvSpPr>
        <p:spPr>
          <a:xfrm>
            <a:off x="5499035" y="42229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3798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3587" y="549687"/>
            <a:ext cx="8610600" cy="1293028"/>
          </a:xfrm>
        </p:spPr>
        <p:txBody>
          <a:bodyPr>
            <a:normAutofit fontScale="90000"/>
          </a:bodyPr>
          <a:lstStyle/>
          <a:p>
            <a:pPr algn="ctr"/>
            <a:r>
              <a:rPr lang="en-IN" sz="4800" b="1" u="sng" dirty="0">
                <a:solidFill>
                  <a:schemeClr val="accent2"/>
                </a:solidFill>
              </a:rPr>
              <a:t>Book record on website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102" y="2196234"/>
            <a:ext cx="7591575" cy="4268176"/>
          </a:xfrm>
          <a:prstGeom prst="rect">
            <a:avLst/>
          </a:prstGeom>
        </p:spPr>
      </p:pic>
    </p:spTree>
    <p:extLst>
      <p:ext uri="{BB962C8B-B14F-4D97-AF65-F5344CB8AC3E}">
        <p14:creationId xmlns:p14="http://schemas.microsoft.com/office/powerpoint/2010/main" val="27252284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6968" y="709629"/>
            <a:ext cx="8610600" cy="1293028"/>
          </a:xfrm>
        </p:spPr>
        <p:txBody>
          <a:bodyPr>
            <a:normAutofit fontScale="90000"/>
          </a:bodyPr>
          <a:lstStyle/>
          <a:p>
            <a:pPr algn="ctr"/>
            <a:br>
              <a:rPr lang="en-IN" sz="1400" dirty="0"/>
            </a:br>
            <a:br>
              <a:rPr lang="en-IN" sz="1400" dirty="0"/>
            </a:br>
            <a:r>
              <a:rPr lang="en-IN" sz="6000" dirty="0">
                <a:solidFill>
                  <a:schemeClr val="accent6">
                    <a:lumMod val="60000"/>
                    <a:lumOff val="40000"/>
                  </a:schemeClr>
                </a:solidFill>
                <a:latin typeface="Consolas" pitchFamily="49" charset="0"/>
              </a:rPr>
              <a:t>IBM</a:t>
            </a:r>
            <a:r>
              <a:rPr lang="en-IN" sz="6000" dirty="0">
                <a:solidFill>
                  <a:schemeClr val="accent6">
                    <a:lumMod val="60000"/>
                    <a:lumOff val="40000"/>
                  </a:schemeClr>
                </a:solidFill>
              </a:rPr>
              <a:t> </a:t>
            </a:r>
            <a:br>
              <a:rPr lang="en-IN" sz="6000" dirty="0"/>
            </a:br>
            <a:r>
              <a:rPr lang="en-IN" sz="5300" b="1" u="sng" dirty="0">
                <a:solidFill>
                  <a:schemeClr val="accent2"/>
                </a:solidFill>
                <a:latin typeface="Consolas" pitchFamily="49" charset="0"/>
              </a:rPr>
              <a:t>Major Project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915" y="579001"/>
            <a:ext cx="1745783" cy="1745783"/>
          </a:xfrm>
          <a:prstGeom prst="rect">
            <a:avLst/>
          </a:prstGeom>
          <a:effectLst>
            <a:glow>
              <a:schemeClr val="accent1"/>
            </a:glow>
            <a:outerShdw dist="50800" dir="5400000" sx="1000" sy="1000" algn="ctr" rotWithShape="0">
              <a:srgbClr val="000000"/>
            </a:outerShdw>
            <a:reflection endPos="0" dist="50800" dir="5400000" sy="-100000" algn="bl" rotWithShape="0"/>
            <a:softEdge rad="0"/>
          </a:effectLst>
          <a:scene3d>
            <a:camera prst="obliqueTopRight"/>
            <a:lightRig rig="threePt" dir="t"/>
          </a:scene3d>
        </p:spPr>
      </p:pic>
      <p:sp>
        <p:nvSpPr>
          <p:cNvPr id="5" name="TextBox 4"/>
          <p:cNvSpPr txBox="1"/>
          <p:nvPr/>
        </p:nvSpPr>
        <p:spPr>
          <a:xfrm>
            <a:off x="1991064" y="3121327"/>
            <a:ext cx="5890661" cy="369332"/>
          </a:xfrm>
          <a:prstGeom prst="rect">
            <a:avLst/>
          </a:prstGeom>
          <a:noFill/>
        </p:spPr>
        <p:txBody>
          <a:bodyPr wrap="square" rtlCol="0">
            <a:spAutoFit/>
          </a:bodyPr>
          <a:lstStyle/>
          <a:p>
            <a:pPr marL="285750" indent="-285750">
              <a:buFont typeface="Wingdings" panose="05000000000000000000" pitchFamily="2" charset="2"/>
              <a:buChar char="q"/>
            </a:pPr>
            <a:r>
              <a:rPr lang="en-IN" b="1" dirty="0" err="1">
                <a:latin typeface="Arial Narrow" pitchFamily="34" charset="0"/>
              </a:rPr>
              <a:t>Xenesis</a:t>
            </a:r>
            <a:r>
              <a:rPr lang="en-IN" b="1" dirty="0">
                <a:latin typeface="Arial Narrow" pitchFamily="34" charset="0"/>
              </a:rPr>
              <a:t> Team Leader :</a:t>
            </a:r>
            <a:r>
              <a:rPr lang="en-IN" b="1" dirty="0" err="1">
                <a:latin typeface="Arial Narrow" pitchFamily="34" charset="0"/>
              </a:rPr>
              <a:t>Suryansh</a:t>
            </a:r>
            <a:r>
              <a:rPr lang="en-IN" b="1" dirty="0">
                <a:latin typeface="Arial Narrow" pitchFamily="34" charset="0"/>
              </a:rPr>
              <a:t> Trivedi</a:t>
            </a:r>
          </a:p>
        </p:txBody>
      </p:sp>
      <p:sp>
        <p:nvSpPr>
          <p:cNvPr id="6" name="TextBox 5"/>
          <p:cNvSpPr txBox="1"/>
          <p:nvPr/>
        </p:nvSpPr>
        <p:spPr>
          <a:xfrm>
            <a:off x="2004128" y="3670662"/>
            <a:ext cx="4706753" cy="2308324"/>
          </a:xfrm>
          <a:prstGeom prst="rect">
            <a:avLst/>
          </a:prstGeom>
          <a:noFill/>
        </p:spPr>
        <p:txBody>
          <a:bodyPr wrap="square" rtlCol="0">
            <a:spAutoFit/>
          </a:bodyPr>
          <a:lstStyle/>
          <a:p>
            <a:pPr marL="285750" indent="-285750">
              <a:buFont typeface="Wingdings" panose="05000000000000000000" pitchFamily="2" charset="2"/>
              <a:buChar char="q"/>
            </a:pPr>
            <a:r>
              <a:rPr lang="en-IN" b="1" dirty="0" err="1">
                <a:latin typeface="Arial Narrow" pitchFamily="34" charset="0"/>
              </a:rPr>
              <a:t>Xenesis</a:t>
            </a:r>
            <a:r>
              <a:rPr lang="en-IN" b="1" dirty="0">
                <a:latin typeface="Arial Narrow" pitchFamily="34" charset="0"/>
              </a:rPr>
              <a:t> Team Members :-</a:t>
            </a:r>
          </a:p>
          <a:p>
            <a:pPr marL="342900" indent="-342900">
              <a:buFont typeface="+mj-lt"/>
              <a:buAutoNum type="arabicPeriod"/>
            </a:pPr>
            <a:r>
              <a:rPr lang="en-IN" b="1" dirty="0">
                <a:latin typeface="Arial Narrow" pitchFamily="34" charset="0"/>
              </a:rPr>
              <a:t>Utkarsh Gumphekar.</a:t>
            </a:r>
          </a:p>
          <a:p>
            <a:pPr marL="342900" indent="-342900">
              <a:buFont typeface="+mj-lt"/>
              <a:buAutoNum type="arabicPeriod"/>
            </a:pPr>
            <a:r>
              <a:rPr lang="en-IN" b="1" dirty="0" err="1">
                <a:latin typeface="Arial Narrow" pitchFamily="34" charset="0"/>
              </a:rPr>
              <a:t>Sankalp</a:t>
            </a:r>
            <a:r>
              <a:rPr lang="en-IN" b="1" dirty="0">
                <a:latin typeface="Arial Narrow" pitchFamily="34" charset="0"/>
              </a:rPr>
              <a:t> Patel.</a:t>
            </a:r>
          </a:p>
          <a:p>
            <a:pPr marL="342900" indent="-342900">
              <a:buFont typeface="+mj-lt"/>
              <a:buAutoNum type="arabicPeriod"/>
            </a:pPr>
            <a:r>
              <a:rPr lang="en-IN" b="1" dirty="0" err="1">
                <a:latin typeface="Arial Narrow" pitchFamily="34" charset="0"/>
              </a:rPr>
              <a:t>Rajat</a:t>
            </a:r>
            <a:r>
              <a:rPr lang="en-IN" b="1" dirty="0">
                <a:latin typeface="Arial Narrow" pitchFamily="34" charset="0"/>
              </a:rPr>
              <a:t> </a:t>
            </a:r>
            <a:r>
              <a:rPr lang="en-IN" b="1" dirty="0" err="1">
                <a:latin typeface="Arial Narrow" pitchFamily="34" charset="0"/>
              </a:rPr>
              <a:t>Gour</a:t>
            </a:r>
            <a:r>
              <a:rPr lang="en-IN" b="1" dirty="0">
                <a:latin typeface="Arial Narrow" pitchFamily="34" charset="0"/>
              </a:rPr>
              <a:t>.</a:t>
            </a:r>
          </a:p>
          <a:p>
            <a:pPr marL="342900" indent="-342900">
              <a:buFont typeface="+mj-lt"/>
              <a:buAutoNum type="arabicPeriod"/>
            </a:pPr>
            <a:r>
              <a:rPr lang="en-IN" b="1" dirty="0" err="1">
                <a:latin typeface="Arial Narrow" pitchFamily="34" charset="0"/>
              </a:rPr>
              <a:t>Raghav</a:t>
            </a:r>
            <a:r>
              <a:rPr lang="en-IN" b="1" dirty="0">
                <a:latin typeface="Arial Narrow" pitchFamily="34" charset="0"/>
              </a:rPr>
              <a:t> </a:t>
            </a:r>
            <a:r>
              <a:rPr lang="en-IN" b="1" dirty="0" err="1">
                <a:latin typeface="Arial Narrow" pitchFamily="34" charset="0"/>
              </a:rPr>
              <a:t>Partani</a:t>
            </a:r>
            <a:r>
              <a:rPr lang="en-IN" b="1" dirty="0">
                <a:latin typeface="Arial Narrow" pitchFamily="34" charset="0"/>
              </a:rPr>
              <a:t>.</a:t>
            </a:r>
          </a:p>
          <a:p>
            <a:pPr marL="342900" indent="-342900">
              <a:buFont typeface="+mj-lt"/>
              <a:buAutoNum type="arabicPeriod"/>
            </a:pPr>
            <a:r>
              <a:rPr lang="en-IN" b="1" dirty="0" err="1">
                <a:latin typeface="Arial Narrow" pitchFamily="34" charset="0"/>
              </a:rPr>
              <a:t>Shivansh</a:t>
            </a:r>
            <a:r>
              <a:rPr lang="en-IN" b="1" dirty="0">
                <a:latin typeface="Arial Narrow" pitchFamily="34" charset="0"/>
              </a:rPr>
              <a:t> </a:t>
            </a:r>
            <a:r>
              <a:rPr lang="en-IN" b="1" dirty="0" err="1">
                <a:latin typeface="Arial Narrow" pitchFamily="34" charset="0"/>
              </a:rPr>
              <a:t>Pratap</a:t>
            </a:r>
            <a:r>
              <a:rPr lang="en-IN" b="1" dirty="0">
                <a:latin typeface="Arial Narrow" pitchFamily="34" charset="0"/>
              </a:rPr>
              <a:t>.</a:t>
            </a:r>
          </a:p>
          <a:p>
            <a:pPr marL="342900" indent="-342900">
              <a:buFont typeface="+mj-lt"/>
              <a:buAutoNum type="arabicPeriod"/>
            </a:pPr>
            <a:r>
              <a:rPr lang="en-IN" b="1" dirty="0" err="1">
                <a:latin typeface="Arial Narrow" pitchFamily="34" charset="0"/>
              </a:rPr>
              <a:t>Umair</a:t>
            </a:r>
            <a:r>
              <a:rPr lang="en-IN" b="1" dirty="0">
                <a:latin typeface="Arial Narrow" pitchFamily="34" charset="0"/>
              </a:rPr>
              <a:t> Qureshi.</a:t>
            </a:r>
          </a:p>
          <a:p>
            <a:pPr marL="342900" indent="-342900">
              <a:buFont typeface="+mj-lt"/>
              <a:buAutoNum type="arabicPeriod"/>
            </a:pPr>
            <a:r>
              <a:rPr lang="en-IN" b="1" dirty="0" err="1">
                <a:latin typeface="Arial Narrow" pitchFamily="34" charset="0"/>
              </a:rPr>
              <a:t>Ritvik</a:t>
            </a:r>
            <a:r>
              <a:rPr lang="en-IN" b="1" dirty="0">
                <a:latin typeface="Arial Narrow" pitchFamily="34" charset="0"/>
              </a:rPr>
              <a:t> Dubey.</a:t>
            </a:r>
          </a:p>
        </p:txBody>
      </p:sp>
      <p:sp>
        <p:nvSpPr>
          <p:cNvPr id="7" name="TextBox 6"/>
          <p:cNvSpPr txBox="1"/>
          <p:nvPr/>
        </p:nvSpPr>
        <p:spPr>
          <a:xfrm>
            <a:off x="8879925" y="5809511"/>
            <a:ext cx="2768867" cy="1200329"/>
          </a:xfrm>
          <a:prstGeom prst="rect">
            <a:avLst/>
          </a:prstGeom>
          <a:noFill/>
        </p:spPr>
        <p:txBody>
          <a:bodyPr wrap="square" rtlCol="0">
            <a:spAutoFit/>
          </a:bodyPr>
          <a:lstStyle/>
          <a:p>
            <a:r>
              <a:rPr lang="en-US" dirty="0">
                <a:solidFill>
                  <a:schemeClr val="accent6"/>
                </a:solidFill>
              </a:rPr>
              <a:t>Team Xenesis:</a:t>
            </a:r>
            <a:endParaRPr lang="en-IN" dirty="0">
              <a:solidFill>
                <a:schemeClr val="accent6"/>
              </a:solidFill>
            </a:endParaRPr>
          </a:p>
          <a:p>
            <a:r>
              <a:rPr lang="en-US" u="sng" dirty="0">
                <a:solidFill>
                  <a:schemeClr val="accent6"/>
                </a:solidFill>
              </a:rPr>
              <a:t>Xenesis.lib@gmail.com</a:t>
            </a:r>
            <a:endParaRPr lang="en-IN" dirty="0">
              <a:solidFill>
                <a:schemeClr val="accent6"/>
              </a:solidFill>
            </a:endParaRPr>
          </a:p>
          <a:p>
            <a:r>
              <a:rPr lang="en-US" dirty="0">
                <a:solidFill>
                  <a:schemeClr val="accent6"/>
                </a:solidFill>
              </a:rPr>
              <a:t> </a:t>
            </a:r>
            <a:endParaRPr lang="en-IN" dirty="0">
              <a:solidFill>
                <a:schemeClr val="accent6"/>
              </a:solidFill>
            </a:endParaRPr>
          </a:p>
          <a:p>
            <a:endParaRPr lang="en-IN" dirty="0"/>
          </a:p>
        </p:txBody>
      </p:sp>
    </p:spTree>
    <p:extLst>
      <p:ext uri="{BB962C8B-B14F-4D97-AF65-F5344CB8AC3E}">
        <p14:creationId xmlns:p14="http://schemas.microsoft.com/office/powerpoint/2010/main" val="41422018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075" y="406564"/>
            <a:ext cx="8610600" cy="1293028"/>
          </a:xfrm>
        </p:spPr>
        <p:txBody>
          <a:bodyPr>
            <a:normAutofit fontScale="90000"/>
          </a:bodyPr>
          <a:lstStyle/>
          <a:p>
            <a:r>
              <a:rPr lang="en-IN" sz="4800" b="1" u="sng" dirty="0">
                <a:solidFill>
                  <a:schemeClr val="accent2"/>
                </a:solidFill>
              </a:rPr>
              <a:t>Student help /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1868557"/>
            <a:ext cx="8770288" cy="4646944"/>
          </a:xfrm>
          <a:prstGeom prst="rect">
            <a:avLst/>
          </a:prstGeom>
        </p:spPr>
      </p:pic>
    </p:spTree>
    <p:extLst>
      <p:ext uri="{BB962C8B-B14F-4D97-AF65-F5344CB8AC3E}">
        <p14:creationId xmlns:p14="http://schemas.microsoft.com/office/powerpoint/2010/main" val="3425887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097" y="144858"/>
            <a:ext cx="10820400" cy="1480661"/>
          </a:xfrm>
        </p:spPr>
        <p:txBody>
          <a:bodyPr>
            <a:normAutofit/>
          </a:bodyPr>
          <a:lstStyle/>
          <a:p>
            <a:pPr algn="ctr"/>
            <a:r>
              <a:rPr lang="en-IN" sz="4400" b="1" u="sng" dirty="0">
                <a:solidFill>
                  <a:schemeClr val="accent2"/>
                </a:solidFill>
              </a:rPr>
              <a:t>conclusion</a:t>
            </a:r>
          </a:p>
        </p:txBody>
      </p:sp>
      <p:sp>
        <p:nvSpPr>
          <p:cNvPr id="3" name="Text Placeholder 2"/>
          <p:cNvSpPr>
            <a:spLocks noGrp="1"/>
          </p:cNvSpPr>
          <p:nvPr>
            <p:ph type="body" sz="half" idx="2"/>
          </p:nvPr>
        </p:nvSpPr>
        <p:spPr>
          <a:xfrm>
            <a:off x="1160270" y="2199992"/>
            <a:ext cx="10130516" cy="4218914"/>
          </a:xfrm>
        </p:spPr>
        <p:txBody>
          <a:bodyPr>
            <a:noAutofit/>
          </a:bodyPr>
          <a:lstStyle/>
          <a:p>
            <a:pPr marL="285750" indent="-285750">
              <a:buFont typeface="Wingdings" panose="05000000000000000000" pitchFamily="2" charset="2"/>
              <a:buChar char="v"/>
            </a:pPr>
            <a:r>
              <a:rPr lang="en-IN" sz="1800" dirty="0"/>
              <a:t>The </a:t>
            </a:r>
            <a:r>
              <a:rPr lang="en-IN" sz="1800" b="1" dirty="0"/>
              <a:t>Xenesis library management system </a:t>
            </a:r>
            <a:r>
              <a:rPr lang="en-IN" sz="1800" dirty="0"/>
              <a:t>is for computerizing the working in a library.</a:t>
            </a:r>
          </a:p>
          <a:p>
            <a:pPr marL="285750" indent="-285750">
              <a:buFont typeface="Wingdings" panose="05000000000000000000" pitchFamily="2" charset="2"/>
              <a:buChar char="v"/>
            </a:pPr>
            <a:endParaRPr lang="en-IN" sz="1800" b="1" dirty="0"/>
          </a:p>
          <a:p>
            <a:pPr marL="285750" indent="-285750">
              <a:buFont typeface="Wingdings" panose="05000000000000000000" pitchFamily="2" charset="2"/>
              <a:buChar char="v"/>
            </a:pPr>
            <a:r>
              <a:rPr lang="en-IN" sz="1800" dirty="0"/>
              <a:t>The main strain we put in our project is to make the physical task less and make the library system </a:t>
            </a:r>
            <a:r>
              <a:rPr lang="en-IN" sz="1800" b="1" dirty="0"/>
              <a:t>Automated.</a:t>
            </a:r>
          </a:p>
          <a:p>
            <a:pPr marL="285750" indent="-285750">
              <a:buFont typeface="Wingdings" panose="05000000000000000000" pitchFamily="2" charset="2"/>
              <a:buChar char="v"/>
            </a:pPr>
            <a:endParaRPr lang="en-IN" sz="1800" b="1" dirty="0"/>
          </a:p>
          <a:p>
            <a:pPr marL="285750" indent="-285750">
              <a:buFont typeface="Wingdings" panose="05000000000000000000" pitchFamily="2" charset="2"/>
              <a:buChar char="v"/>
            </a:pPr>
            <a:r>
              <a:rPr lang="en-IN" sz="1800" dirty="0"/>
              <a:t>By using our system the efficiency of the library will be increased and a lot of time will be saved.</a:t>
            </a:r>
          </a:p>
          <a:p>
            <a:pPr marL="285750" indent="-285750">
              <a:buFont typeface="Wingdings" panose="05000000000000000000" pitchFamily="2" charset="2"/>
              <a:buChar char="v"/>
            </a:pPr>
            <a:endParaRPr lang="en-IN" sz="1800" dirty="0"/>
          </a:p>
          <a:p>
            <a:pPr marL="285750" indent="-285750">
              <a:buFont typeface="Wingdings" panose="05000000000000000000" pitchFamily="2" charset="2"/>
              <a:buChar char="v"/>
            </a:pPr>
            <a:r>
              <a:rPr lang="en-IN" sz="1800" dirty="0"/>
              <a:t>The software takes care of all the requirements of a library and is capable of providing information to both </a:t>
            </a:r>
            <a:r>
              <a:rPr lang="en-IN" sz="1800" b="1" dirty="0"/>
              <a:t>Students </a:t>
            </a:r>
            <a:r>
              <a:rPr lang="en-IN" sz="1800" dirty="0"/>
              <a:t>and </a:t>
            </a:r>
            <a:r>
              <a:rPr lang="en-IN" sz="1800" b="1" dirty="0"/>
              <a:t>Administrator </a:t>
            </a:r>
            <a:r>
              <a:rPr lang="en-IN" sz="1800" dirty="0"/>
              <a:t>about the books and login/signup details.</a:t>
            </a:r>
          </a:p>
          <a:p>
            <a:pPr marL="285750" indent="-285750">
              <a:buFont typeface="Wingdings" panose="05000000000000000000" pitchFamily="2" charset="2"/>
              <a:buChar char="v"/>
            </a:pPr>
            <a:endParaRPr lang="en-IN" sz="1800" dirty="0"/>
          </a:p>
          <a:p>
            <a:pPr marL="285750" indent="-285750">
              <a:buFont typeface="Wingdings" panose="05000000000000000000" pitchFamily="2" charset="2"/>
              <a:buChar char="v"/>
            </a:pPr>
            <a:r>
              <a:rPr lang="en-IN" sz="1800" dirty="0"/>
              <a:t>If the condition persists we can change the system working as per the need.</a:t>
            </a:r>
          </a:p>
          <a:p>
            <a:endParaRPr lang="en-IN" sz="1800" b="1" dirty="0"/>
          </a:p>
          <a:p>
            <a:endParaRPr lang="en-IN" sz="1800" b="1" dirty="0"/>
          </a:p>
        </p:txBody>
      </p:sp>
    </p:spTree>
    <p:extLst>
      <p:ext uri="{BB962C8B-B14F-4D97-AF65-F5344CB8AC3E}">
        <p14:creationId xmlns:p14="http://schemas.microsoft.com/office/powerpoint/2010/main" val="35267886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3">
                                            <p:txEl>
                                              <p:pRg st="2" end="2"/>
                                            </p:txEl>
                                          </p:spTgt>
                                        </p:tgtEl>
                                      </p:cBhvr>
                                    </p:animEffect>
                                    <p:animScale>
                                      <p:cBhvr>
                                        <p:cTn id="20" dur="250" autoRev="1" fill="hold"/>
                                        <p:tgtEl>
                                          <p:spTgt spid="3">
                                            <p:txEl>
                                              <p:pRg st="2" end="2"/>
                                            </p:txEl>
                                          </p:spTgt>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3">
                                            <p:txEl>
                                              <p:pRg st="4" end="4"/>
                                            </p:txEl>
                                          </p:spTgt>
                                        </p:tgtEl>
                                      </p:cBhvr>
                                    </p:animEffect>
                                    <p:animScale>
                                      <p:cBhvr>
                                        <p:cTn id="25" dur="250" autoRev="1" fill="hold"/>
                                        <p:tgtEl>
                                          <p:spTgt spid="3">
                                            <p:txEl>
                                              <p:pRg st="4" end="4"/>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3">
                                            <p:txEl>
                                              <p:pRg st="6" end="6"/>
                                            </p:txEl>
                                          </p:spTgt>
                                        </p:tgtEl>
                                      </p:cBhvr>
                                    </p:animEffect>
                                    <p:animScale>
                                      <p:cBhvr>
                                        <p:cTn id="30" dur="250" autoRev="1" fill="hold"/>
                                        <p:tgtEl>
                                          <p:spTgt spid="3">
                                            <p:txEl>
                                              <p:pRg st="6" end="6"/>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3">
                                            <p:txEl>
                                              <p:pRg st="8" end="8"/>
                                            </p:txEl>
                                          </p:spTgt>
                                        </p:tgtEl>
                                      </p:cBhvr>
                                    </p:animEffect>
                                    <p:animScale>
                                      <p:cBhvr>
                                        <p:cTn id="35" dur="250" autoRev="1" fill="hold"/>
                                        <p:tgtEl>
                                          <p:spTgt spid="3">
                                            <p:txEl>
                                              <p:pRg st="8" end="8"/>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7689" y="3048816"/>
            <a:ext cx="8120959" cy="923330"/>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5400" b="1" dirty="0">
                <a:ln w="9525">
                  <a:solidFill>
                    <a:sysClr val="windowText" lastClr="000000"/>
                  </a:solidFill>
                  <a:prstDash val="solid"/>
                </a:ln>
                <a:solidFill>
                  <a:schemeClr val="accent5"/>
                </a:solidFill>
                <a:effectLst>
                  <a:outerShdw blurRad="12700" dist="38100" dir="2700000" algn="tl" rotWithShape="0">
                    <a:schemeClr val="accent5">
                      <a:lumMod val="60000"/>
                      <a:lumOff val="40000"/>
                    </a:schemeClr>
                  </a:outerShdw>
                </a:effectLst>
              </a:rPr>
              <a:t>THANK</a:t>
            </a:r>
            <a:r>
              <a:rPr lang="en-US" sz="5400" dirty="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b="1" dirty="0">
                <a:ln w="13462">
                  <a:solidFill>
                    <a:sysClr val="windowText" lastClr="000000"/>
                  </a:solidFill>
                  <a:prstDash val="solid"/>
                </a:ln>
                <a:solidFill>
                  <a:schemeClr val="tx1">
                    <a:lumMod val="85000"/>
                    <a:lumOff val="15000"/>
                  </a:schemeClr>
                </a:solidFill>
                <a:effectLst>
                  <a:outerShdw dist="38100" dir="2700000" algn="bl" rotWithShape="0">
                    <a:schemeClr val="accent5"/>
                  </a:outerShdw>
                </a:effectLst>
              </a:rPr>
              <a:t>YOU</a:t>
            </a:r>
          </a:p>
        </p:txBody>
      </p:sp>
    </p:spTree>
    <p:extLst>
      <p:ext uri="{BB962C8B-B14F-4D97-AF65-F5344CB8AC3E}">
        <p14:creationId xmlns:p14="http://schemas.microsoft.com/office/powerpoint/2010/main" val="9766046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
                                        </p:tgtEl>
                                        <p:attrNameLst>
                                          <p:attrName>ppt_x</p:attrName>
                                          <p:attrName>ppt_y</p:attrName>
                                        </p:attrNameLst>
                                      </p:cBhvr>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731" y="142916"/>
            <a:ext cx="8791303" cy="1293028"/>
          </a:xfrm>
          <a:noFill/>
        </p:spPr>
        <p:txBody>
          <a:bodyPr>
            <a:normAutofit/>
          </a:bodyPr>
          <a:lstStyle/>
          <a:p>
            <a:pPr algn="ctr"/>
            <a:r>
              <a:rPr lang="en-IN" sz="5400" b="1" u="sng" dirty="0">
                <a:solidFill>
                  <a:schemeClr val="accent2"/>
                </a:solidFill>
                <a:effectLst>
                  <a:outerShdw blurRad="50800" dist="50800" dir="5400000" algn="ctr" rotWithShape="0">
                    <a:srgbClr val="000000"/>
                  </a:outerShdw>
                  <a:reflection stA="0" endPos="65000" dist="50800" dir="5400000" sy="-100000" algn="bl" rotWithShape="0"/>
                </a:effectLst>
                <a:latin typeface="Consolas" pitchFamily="49" charset="0"/>
              </a:rPr>
              <a:t>Introduction</a:t>
            </a:r>
          </a:p>
        </p:txBody>
      </p:sp>
      <p:sp>
        <p:nvSpPr>
          <p:cNvPr id="3" name="Content Placeholder 2"/>
          <p:cNvSpPr>
            <a:spLocks noGrp="1"/>
          </p:cNvSpPr>
          <p:nvPr>
            <p:ph idx="1"/>
          </p:nvPr>
        </p:nvSpPr>
        <p:spPr>
          <a:xfrm>
            <a:off x="1292886" y="1601790"/>
            <a:ext cx="10820400" cy="5594683"/>
          </a:xfrm>
        </p:spPr>
        <p:txBody>
          <a:bodyPr>
            <a:normAutofit fontScale="70000" lnSpcReduction="20000"/>
          </a:bodyPr>
          <a:lstStyle/>
          <a:p>
            <a:r>
              <a:rPr lang="en-AU" b="1" dirty="0"/>
              <a:t>SVVV, Indore</a:t>
            </a:r>
            <a:r>
              <a:rPr lang="en-US" dirty="0"/>
              <a:t> is a renowned university of Indore . SVVV is trying to expand their Library and would like to provide an automated library management system. </a:t>
            </a:r>
            <a:r>
              <a:rPr lang="en-AU" b="1" dirty="0"/>
              <a:t>One of the  most important part of an institution is library management .  </a:t>
            </a:r>
            <a:r>
              <a:rPr lang="en-US" dirty="0"/>
              <a:t>Students are provided with the facility of making their E-lib Id ,And the administrator will also be provided the ease of managing the student data available and edit it , Administrator will also be able to manage all the data of books.</a:t>
            </a:r>
            <a:endParaRPr lang="en-IN" dirty="0"/>
          </a:p>
          <a:p>
            <a:r>
              <a:rPr lang="en-US" dirty="0"/>
              <a:t>In our software Xenesis there will be a separate database for books issue and the penalty of late submission etc. </a:t>
            </a:r>
            <a:r>
              <a:rPr lang="en-GB" dirty="0"/>
              <a:t>Currently,  </a:t>
            </a:r>
            <a:r>
              <a:rPr lang="en-AU" dirty="0"/>
              <a:t>the student have to visit the Library physically to issue a book . While doing so a great time is wasted in finding books in racks , check the </a:t>
            </a:r>
            <a:r>
              <a:rPr lang="en-AU" dirty="0" err="1"/>
              <a:t>avaibility</a:t>
            </a:r>
            <a:r>
              <a:rPr lang="en-AU" dirty="0"/>
              <a:t> of books etc.   of time in application, </a:t>
            </a:r>
            <a:r>
              <a:rPr lang="en-AU" dirty="0" err="1"/>
              <a:t>Xenesis:Library</a:t>
            </a:r>
            <a:r>
              <a:rPr lang="en-AU" dirty="0"/>
              <a:t> charges  payment, complaint registration -etc. Some of the customers have also questioned the </a:t>
            </a:r>
            <a:r>
              <a:rPr lang="en-GB" dirty="0"/>
              <a:t>transparency  of  </a:t>
            </a:r>
            <a:r>
              <a:rPr lang="en-GB" dirty="0" err="1"/>
              <a:t>Xenesis:Library</a:t>
            </a:r>
            <a:r>
              <a:rPr lang="en-GB" dirty="0"/>
              <a:t> allocation.   To maintain the trust and reduce the </a:t>
            </a:r>
            <a:r>
              <a:rPr lang="en-GB" dirty="0" err="1"/>
              <a:t>Xenesis:Library</a:t>
            </a:r>
            <a:r>
              <a:rPr lang="en-GB" dirty="0"/>
              <a:t> Service cycle time, the library has decided to add the service  of </a:t>
            </a:r>
            <a:r>
              <a:rPr lang="en-GB" dirty="0" err="1"/>
              <a:t>Xenesis:Library</a:t>
            </a:r>
            <a:r>
              <a:rPr lang="en-GB" dirty="0"/>
              <a:t> application, Complaint registration and </a:t>
            </a:r>
            <a:r>
              <a:rPr lang="en-GB" dirty="0" err="1"/>
              <a:t>Xenesis:Library</a:t>
            </a:r>
            <a:r>
              <a:rPr lang="en-GB" dirty="0"/>
              <a:t> charges payment on their web portal.</a:t>
            </a:r>
          </a:p>
          <a:p>
            <a:r>
              <a:rPr lang="en-US" dirty="0">
                <a:latin typeface="Consolas" panose="020B0609020204030204" pitchFamily="49" charset="0"/>
              </a:rPr>
              <a:t>The Library Management System should be used by the students and librarians to manage the library by software automation.</a:t>
            </a:r>
            <a:endParaRPr lang="en-IN" dirty="0"/>
          </a:p>
          <a:p>
            <a:pPr marL="0" indent="0">
              <a:buNone/>
            </a:pPr>
            <a:r>
              <a:rPr lang="en-GB" dirty="0"/>
              <a:t> </a:t>
            </a:r>
            <a:endParaRPr lang="en-IN" dirty="0"/>
          </a:p>
          <a:p>
            <a:endParaRPr lang="en-IN" dirty="0"/>
          </a:p>
        </p:txBody>
      </p:sp>
    </p:spTree>
    <p:extLst>
      <p:ext uri="{BB962C8B-B14F-4D97-AF65-F5344CB8AC3E}">
        <p14:creationId xmlns:p14="http://schemas.microsoft.com/office/powerpoint/2010/main" val="2267763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38CF1F-FA4F-4EEE-9753-0E9EA901E199}"/>
              </a:ext>
            </a:extLst>
          </p:cNvPr>
          <p:cNvSpPr>
            <a:spLocks noGrp="1"/>
          </p:cNvSpPr>
          <p:nvPr>
            <p:ph type="title"/>
          </p:nvPr>
        </p:nvSpPr>
        <p:spPr>
          <a:xfrm>
            <a:off x="679525" y="2"/>
            <a:ext cx="10820400" cy="2802467"/>
          </a:xfrm>
        </p:spPr>
        <p:txBody>
          <a:bodyPr>
            <a:normAutofit/>
          </a:bodyPr>
          <a:lstStyle/>
          <a:p>
            <a:pPr algn="ctr"/>
            <a:r>
              <a:rPr lang="en-US" sz="4800" b="1" u="sng" dirty="0">
                <a:solidFill>
                  <a:schemeClr val="accent2"/>
                </a:solidFill>
              </a:rPr>
              <a:t>Technologies used</a:t>
            </a:r>
          </a:p>
        </p:txBody>
      </p:sp>
      <p:sp>
        <p:nvSpPr>
          <p:cNvPr id="7" name="Text Placeholder 6">
            <a:extLst>
              <a:ext uri="{FF2B5EF4-FFF2-40B4-BE49-F238E27FC236}">
                <a16:creationId xmlns:a16="http://schemas.microsoft.com/office/drawing/2014/main" id="{1AB0310F-D65E-4E02-A47B-DBB7C7B9AD95}"/>
              </a:ext>
            </a:extLst>
          </p:cNvPr>
          <p:cNvSpPr>
            <a:spLocks noGrp="1"/>
          </p:cNvSpPr>
          <p:nvPr>
            <p:ph type="body" sz="half" idx="2"/>
          </p:nvPr>
        </p:nvSpPr>
        <p:spPr>
          <a:xfrm>
            <a:off x="855793" y="2326360"/>
            <a:ext cx="10130516" cy="4287504"/>
          </a:xfrm>
        </p:spPr>
        <p:txBody>
          <a:bodyPr>
            <a:noAutofit/>
          </a:bodyPr>
          <a:lstStyle/>
          <a:p>
            <a:pPr marL="285750" indent="-285750">
              <a:buFont typeface="Wingdings" panose="05000000000000000000" pitchFamily="2" charset="2"/>
              <a:buChar char="q"/>
            </a:pPr>
            <a:r>
              <a:rPr lang="en-US" sz="2400" dirty="0"/>
              <a:t>QT framework. </a:t>
            </a:r>
          </a:p>
          <a:p>
            <a:pPr marL="285750" indent="-285750">
              <a:buFont typeface="Wingdings" panose="05000000000000000000" pitchFamily="2" charset="2"/>
              <a:buChar char="q"/>
            </a:pPr>
            <a:r>
              <a:rPr lang="en-US" sz="2400" dirty="0"/>
              <a:t>SQL (php my Admin)</a:t>
            </a:r>
          </a:p>
          <a:p>
            <a:pPr marL="285750" indent="-285750">
              <a:buFont typeface="Wingdings" panose="05000000000000000000" pitchFamily="2" charset="2"/>
              <a:buChar char="q"/>
            </a:pPr>
            <a:r>
              <a:rPr lang="en-US" sz="2400" dirty="0"/>
              <a:t>Apache server</a:t>
            </a:r>
          </a:p>
          <a:p>
            <a:pPr marL="285750" indent="-285750">
              <a:buFont typeface="Wingdings" panose="05000000000000000000" pitchFamily="2" charset="2"/>
              <a:buChar char="q"/>
            </a:pPr>
            <a:r>
              <a:rPr lang="en-US" sz="2400" dirty="0"/>
              <a:t>SMTP server – auto mail</a:t>
            </a:r>
          </a:p>
          <a:p>
            <a:pPr marL="285750" indent="-285750">
              <a:buFont typeface="Wingdings" panose="05000000000000000000" pitchFamily="2" charset="2"/>
              <a:buChar char="q"/>
            </a:pPr>
            <a:r>
              <a:rPr lang="en-US" sz="2400" dirty="0"/>
              <a:t>QR scanner</a:t>
            </a:r>
          </a:p>
          <a:p>
            <a:pPr marL="285750" indent="-285750">
              <a:buFont typeface="Wingdings" panose="05000000000000000000" pitchFamily="2" charset="2"/>
              <a:buChar char="q"/>
            </a:pPr>
            <a:r>
              <a:rPr lang="en-US" sz="2400" dirty="0"/>
              <a:t>HTML,CSS,PHP</a:t>
            </a:r>
          </a:p>
          <a:p>
            <a:pPr marL="285750" indent="-285750">
              <a:buFont typeface="Wingdings" panose="05000000000000000000" pitchFamily="2" charset="2"/>
              <a:buChar char="q"/>
            </a:pPr>
            <a:r>
              <a:rPr lang="en-US" sz="2400" dirty="0"/>
              <a:t>Autorun(windows batch programming)</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Ø"/>
            </a:pPr>
            <a:r>
              <a:rPr lang="en-US" sz="2400" dirty="0"/>
              <a:t>Further technologies:-</a:t>
            </a:r>
          </a:p>
          <a:p>
            <a:pPr marL="285750" indent="-285750">
              <a:buFont typeface="Wingdings" panose="05000000000000000000" pitchFamily="2" charset="2"/>
              <a:buChar char="§"/>
            </a:pPr>
            <a:r>
              <a:rPr lang="en-US" sz="2400" dirty="0"/>
              <a:t>Hashing algorithms and Salting for password sequence.        </a:t>
            </a:r>
          </a:p>
          <a:p>
            <a:pPr marL="285750" indent="-285750">
              <a:buFont typeface="Wingdings" panose="05000000000000000000" pitchFamily="2" charset="2"/>
              <a:buChar char="q"/>
            </a:pPr>
            <a:endParaRPr lang="en-US" sz="2400" dirty="0"/>
          </a:p>
        </p:txBody>
      </p:sp>
    </p:spTree>
    <p:extLst>
      <p:ext uri="{BB962C8B-B14F-4D97-AF65-F5344CB8AC3E}">
        <p14:creationId xmlns:p14="http://schemas.microsoft.com/office/powerpoint/2010/main" val="13860749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525" y="278296"/>
            <a:ext cx="10820400" cy="1162656"/>
          </a:xfrm>
        </p:spPr>
        <p:txBody>
          <a:bodyPr/>
          <a:lstStyle/>
          <a:p>
            <a:pPr algn="ctr"/>
            <a:r>
              <a:rPr lang="en-IN" b="1" u="sng" dirty="0">
                <a:solidFill>
                  <a:schemeClr val="accent2"/>
                </a:solidFill>
              </a:rPr>
              <a:t>Introduction to QT framework</a:t>
            </a:r>
          </a:p>
        </p:txBody>
      </p:sp>
      <p:sp>
        <p:nvSpPr>
          <p:cNvPr id="3" name="Text Placeholder 2"/>
          <p:cNvSpPr>
            <a:spLocks noGrp="1"/>
          </p:cNvSpPr>
          <p:nvPr>
            <p:ph type="body" sz="half" idx="2"/>
          </p:nvPr>
        </p:nvSpPr>
        <p:spPr>
          <a:xfrm>
            <a:off x="1024467" y="1168843"/>
            <a:ext cx="10130516" cy="5526156"/>
          </a:xfrm>
        </p:spPr>
        <p:txBody>
          <a:bodyPr>
            <a:normAutofit lnSpcReduction="10000"/>
          </a:bodyPr>
          <a:lstStyle/>
          <a:p>
            <a:pPr marL="285750" indent="-285750">
              <a:buFont typeface="Wingdings" panose="05000000000000000000" pitchFamily="2" charset="2"/>
              <a:buChar char="q"/>
            </a:pPr>
            <a:r>
              <a:rPr lang="en-IN" dirty="0"/>
              <a:t>Pronounce as “cute” or QT.</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QT is an open source software.</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Cross platform application development framework.</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User experience across hardware platforms.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It goes beyond GUI (database access, xml parser, web,….)</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It can bind to any language and can be written in C++, python, C#, Ruby, Ada, Pascal, </a:t>
            </a:r>
            <a:r>
              <a:rPr lang="en-IN" dirty="0" err="1"/>
              <a:t>PHP,Perl</a:t>
            </a:r>
            <a:r>
              <a:rPr lang="en-IN" dirty="0"/>
              <a:t>,</a:t>
            </a:r>
          </a:p>
          <a:p>
            <a:r>
              <a:rPr lang="en-IN" dirty="0"/>
              <a:t>     and Java.</a:t>
            </a:r>
          </a:p>
          <a:p>
            <a:endParaRPr lang="en-IN" dirty="0"/>
          </a:p>
          <a:p>
            <a:pPr marL="285750" indent="-285750">
              <a:buFont typeface="Wingdings" panose="05000000000000000000" pitchFamily="2" charset="2"/>
              <a:buChar char="q"/>
            </a:pPr>
            <a:r>
              <a:rPr lang="en-IN" dirty="0"/>
              <a:t>It is high quality, mature, free, excellent support for localisation, support 32/64 bit computing.</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It contains rich set of widgets(1000+) , </a:t>
            </a:r>
            <a:r>
              <a:rPr lang="en-IN" dirty="0" err="1"/>
              <a:t>Qwt</a:t>
            </a:r>
            <a:r>
              <a:rPr lang="en-IN" dirty="0"/>
              <a:t>(25+) classes.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Very good documentation, help, and examples.</a:t>
            </a:r>
          </a:p>
        </p:txBody>
      </p:sp>
    </p:spTree>
    <p:extLst>
      <p:ext uri="{BB962C8B-B14F-4D97-AF65-F5344CB8AC3E}">
        <p14:creationId xmlns:p14="http://schemas.microsoft.com/office/powerpoint/2010/main" val="13095414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wipe(down)">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wipe(down)">
                                      <p:cBhvr>
                                        <p:cTn id="47" dur="500"/>
                                        <p:tgtEl>
                                          <p:spTgt spid="3">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wipe(down)">
                                      <p:cBhvr>
                                        <p:cTn id="52" dur="500"/>
                                        <p:tgtEl>
                                          <p:spTgt spid="3">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animEffect transition="in" filter="wipe(down)">
                                      <p:cBhvr>
                                        <p:cTn id="57"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243" y="421072"/>
            <a:ext cx="8610600" cy="1293028"/>
          </a:xfrm>
        </p:spPr>
        <p:txBody>
          <a:bodyPr/>
          <a:lstStyle/>
          <a:p>
            <a:pPr algn="ctr"/>
            <a:r>
              <a:rPr lang="en-IN" b="1" dirty="0">
                <a:solidFill>
                  <a:schemeClr val="accent2"/>
                </a:solidFill>
              </a:rPr>
              <a:t>System context diagram</a:t>
            </a:r>
          </a:p>
        </p:txBody>
      </p:sp>
      <p:sp>
        <p:nvSpPr>
          <p:cNvPr id="3" name="Content Placeholder 2"/>
          <p:cNvSpPr>
            <a:spLocks noGrp="1"/>
          </p:cNvSpPr>
          <p:nvPr>
            <p:ph idx="1"/>
          </p:nvPr>
        </p:nvSpPr>
        <p:spPr>
          <a:xfrm>
            <a:off x="13990355" y="5702203"/>
            <a:ext cx="1996440" cy="1454180"/>
          </a:xfrm>
        </p:spPr>
        <p:txBody>
          <a:bodyPr/>
          <a:lstStyle/>
          <a:p>
            <a:endParaRPr lang="en-IN"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73" y="2281187"/>
            <a:ext cx="6910939" cy="363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62071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circle(in)">
                                      <p:cBhvr>
                                        <p:cTn id="11"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293028"/>
          </a:xfrm>
        </p:spPr>
        <p:txBody>
          <a:bodyPr/>
          <a:lstStyle/>
          <a:p>
            <a:endParaRPr lang="en-IN"/>
          </a:p>
        </p:txBody>
      </p:sp>
      <p:sp>
        <p:nvSpPr>
          <p:cNvPr id="3" name="Content Placeholder 2"/>
          <p:cNvSpPr>
            <a:spLocks noGrp="1"/>
          </p:cNvSpPr>
          <p:nvPr>
            <p:ph idx="1"/>
          </p:nvPr>
        </p:nvSpPr>
        <p:spPr>
          <a:xfrm>
            <a:off x="685800" y="1520794"/>
            <a:ext cx="10820400" cy="4024125"/>
          </a:xfrm>
        </p:spPr>
        <p:txBody>
          <a:bodyPr>
            <a:normAutofit fontScale="77500" lnSpcReduction="20000"/>
          </a:bodyPr>
          <a:lstStyle/>
          <a:p>
            <a:r>
              <a:rPr lang="en-US" dirty="0"/>
              <a:t>The diagram above explains the main conceptual elements in the solution and their relationships with our library management software. The Xenesis: Library Management System ( XLMS ) will have the data of the students who have made their accounts on our software and also can make new account. Library management system will have to manage the request from students and administrator also at the same time.  Authorized Administrators/Librarians will maintain Library details through the system  which in turn will be accessed by the students through their E-lib cards. The interface with the existing Student Account and data of books, books issuing Management will be fully shared with the administrator for Xenesis: Library management and Management related to the penalties.</a:t>
            </a:r>
            <a:endParaRPr lang="en-IN" dirty="0"/>
          </a:p>
        </p:txBody>
      </p:sp>
    </p:spTree>
    <p:extLst>
      <p:ext uri="{BB962C8B-B14F-4D97-AF65-F5344CB8AC3E}">
        <p14:creationId xmlns:p14="http://schemas.microsoft.com/office/powerpoint/2010/main" val="3977307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2795" y="0"/>
            <a:ext cx="10146187" cy="710456"/>
          </a:xfrm>
        </p:spPr>
        <p:txBody>
          <a:bodyPr/>
          <a:lstStyle/>
          <a:p>
            <a:r>
              <a:rPr lang="en-IN" b="1" u="sng" dirty="0">
                <a:solidFill>
                  <a:schemeClr val="accent2"/>
                </a:solidFill>
              </a:rPr>
              <a:t>Use case diagram</a:t>
            </a:r>
          </a:p>
        </p:txBody>
      </p:sp>
      <p:sp>
        <p:nvSpPr>
          <p:cNvPr id="5" name="Text Placeholder 4"/>
          <p:cNvSpPr>
            <a:spLocks noGrp="1"/>
          </p:cNvSpPr>
          <p:nvPr>
            <p:ph type="body" sz="half" idx="2"/>
          </p:nvPr>
        </p:nvSpPr>
        <p:spPr/>
        <p:txBody>
          <a:bodyPr/>
          <a:lstStyle/>
          <a:p>
            <a:endParaRPr lang="en-IN"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9536" y="1068407"/>
            <a:ext cx="7594333" cy="5380521"/>
          </a:xfrm>
          <a:prstGeom prst="rect">
            <a:avLst/>
          </a:prstGeom>
          <a:noFill/>
          <a:ln>
            <a:noFill/>
          </a:ln>
          <a:effectLst>
            <a:glow rad="127000">
              <a:schemeClr val="tx1">
                <a:alpha val="0"/>
              </a:schemeClr>
            </a:glow>
            <a:softEdge rad="152400"/>
          </a:effectLst>
        </p:spPr>
      </p:pic>
    </p:spTree>
    <p:extLst>
      <p:ext uri="{BB962C8B-B14F-4D97-AF65-F5344CB8AC3E}">
        <p14:creationId xmlns:p14="http://schemas.microsoft.com/office/powerpoint/2010/main" val="13255705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1733</TotalTime>
  <Words>1780</Words>
  <Application>Microsoft Office PowerPoint</Application>
  <PresentationFormat>Widescreen</PresentationFormat>
  <Paragraphs>157</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Black</vt:lpstr>
      <vt:lpstr>Arial Narrow</vt:lpstr>
      <vt:lpstr>Consolas</vt:lpstr>
      <vt:lpstr>Gill Sans MT</vt:lpstr>
      <vt:lpstr>Times New Roman</vt:lpstr>
      <vt:lpstr>Verdana</vt:lpstr>
      <vt:lpstr>Wingdings</vt:lpstr>
      <vt:lpstr>Wingdings 2</vt:lpstr>
      <vt:lpstr>Solstice</vt:lpstr>
      <vt:lpstr>PowerPoint Presentation</vt:lpstr>
      <vt:lpstr>Acknowledgement</vt:lpstr>
      <vt:lpstr>  IBM  Major Project</vt:lpstr>
      <vt:lpstr>Introduction</vt:lpstr>
      <vt:lpstr>Technologies used</vt:lpstr>
      <vt:lpstr>Introduction to QT framework</vt:lpstr>
      <vt:lpstr>System context diagram</vt:lpstr>
      <vt:lpstr>PowerPoint Presentation</vt:lpstr>
      <vt:lpstr>Use case diagram</vt:lpstr>
      <vt:lpstr>PowerPoint Presentation</vt:lpstr>
      <vt:lpstr>PowerPoint Presentation</vt:lpstr>
      <vt:lpstr>Objective</vt:lpstr>
      <vt:lpstr>scope</vt:lpstr>
      <vt:lpstr>Flow chart of our program </vt:lpstr>
      <vt:lpstr>Home page</vt:lpstr>
      <vt:lpstr>Signup page</vt:lpstr>
      <vt:lpstr>Login page</vt:lpstr>
      <vt:lpstr>Subject selection page</vt:lpstr>
      <vt:lpstr>Book issuing system</vt:lpstr>
      <vt:lpstr>Qr code</vt:lpstr>
      <vt:lpstr>AUTOCONFIRMATION MAIL</vt:lpstr>
      <vt:lpstr>Administrator page</vt:lpstr>
      <vt:lpstr>Student’s database and book database</vt:lpstr>
      <vt:lpstr>Add book and deposit book</vt:lpstr>
      <vt:lpstr>Project database</vt:lpstr>
      <vt:lpstr>Xenesis web page</vt:lpstr>
      <vt:lpstr>Website signup page</vt:lpstr>
      <vt:lpstr>Online e-lib card detail</vt:lpstr>
      <vt:lpstr>Book record on website</vt:lpstr>
      <vt:lpstr>Student help / feedback</vt:lpstr>
      <vt:lpstr>conclusion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XENESIS</dc:title>
  <dc:creator>utkarsh gumphekar</dc:creator>
  <cp:lastModifiedBy>sankalp patel</cp:lastModifiedBy>
  <cp:revision>82</cp:revision>
  <dcterms:created xsi:type="dcterms:W3CDTF">2019-04-01T06:51:47Z</dcterms:created>
  <dcterms:modified xsi:type="dcterms:W3CDTF">2021-04-22T17:09:20Z</dcterms:modified>
</cp:coreProperties>
</file>